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fb0aa215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fb0aa215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2e85dbf5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2e85dbf5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27cf89072f_1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27cf89072f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27cf89072f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27cf89072f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27cf89072f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27cf89072f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282a905f1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282a905f1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2f51497826_7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2f51497826_7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2f51497826_7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2f51497826_7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27cf89072f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27cf89072f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27cf89072f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27cf89072f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345ca386b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345ca386b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fb0aa215b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fb0aa215b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345ca386b7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345ca386b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345ca386b7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345ca386b7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345ca386b7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3345ca386b7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345ca386b7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345ca386b7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27cf89072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27cf89072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27cf89072f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27cf89072f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27cf89072f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27cf89072f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28f7dd0f0e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28f7dd0f0e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29de2de11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29de2de11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27cf89072f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27cf89072f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27cf89072f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27cf89072f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5.xml"/><Relationship Id="rId5" Type="http://schemas.openxmlformats.org/officeDocument/2006/relationships/slide" Target="/ppt/slides/slide8.xml"/><Relationship Id="rId6" Type="http://schemas.openxmlformats.org/officeDocument/2006/relationships/slide" Target="/ppt/slides/slide15.xml"/><Relationship Id="rId7" Type="http://schemas.openxmlformats.org/officeDocument/2006/relationships/slide" Target="/ppt/slides/slide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25.png"/><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9144000" cy="2797200"/>
          </a:xfrm>
          <a:prstGeom prst="rect">
            <a:avLst/>
          </a:prstGeom>
          <a:gradFill>
            <a:gsLst>
              <a:gs pos="0">
                <a:srgbClr val="6ABD85"/>
              </a:gs>
              <a:gs pos="3000">
                <a:srgbClr val="69BD86"/>
              </a:gs>
              <a:gs pos="100000">
                <a:srgbClr val="20A3D9"/>
              </a:gs>
              <a:gs pos="100000">
                <a:srgbClr val="737373"/>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ja">
                <a:solidFill>
                  <a:srgbClr val="FFFFFF"/>
                </a:solidFill>
              </a:rPr>
              <a:t>michibiku</a:t>
            </a:r>
            <a:endParaRPr>
              <a:solidFill>
                <a:srgbClr val="FFFFFF"/>
              </a:solidFill>
            </a:endParaRPr>
          </a:p>
        </p:txBody>
      </p:sp>
      <p:sp>
        <p:nvSpPr>
          <p:cNvPr id="56" name="Google Shape;56;p13"/>
          <p:cNvSpPr txBox="1"/>
          <p:nvPr>
            <p:ph idx="1" type="subTitle"/>
          </p:nvPr>
        </p:nvSpPr>
        <p:spPr>
          <a:xfrm>
            <a:off x="311700" y="2834125"/>
            <a:ext cx="8520600" cy="1468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ja"/>
              <a:t>ユーザー操作マニュアル</a:t>
            </a:r>
            <a:endParaRPr/>
          </a:p>
          <a:p>
            <a:pPr indent="0" lvl="0" marL="0" rtl="0" algn="ctr">
              <a:spcBef>
                <a:spcPts val="0"/>
              </a:spcBef>
              <a:spcAft>
                <a:spcPts val="0"/>
              </a:spcAft>
              <a:buNone/>
            </a:pPr>
            <a:r>
              <a:rPr lang="ja"/>
              <a:t>～2025年</a:t>
            </a:r>
            <a:r>
              <a:rPr lang="ja"/>
              <a:t>2</a:t>
            </a:r>
            <a:r>
              <a:rPr lang="ja"/>
              <a:t>月リリース～</a:t>
            </a:r>
            <a:endParaRPr/>
          </a:p>
        </p:txBody>
      </p:sp>
      <p:sp>
        <p:nvSpPr>
          <p:cNvPr id="57" name="Google Shape;57;p13"/>
          <p:cNvSpPr txBox="1"/>
          <p:nvPr>
            <p:ph idx="1" type="subTitle"/>
          </p:nvPr>
        </p:nvSpPr>
        <p:spPr>
          <a:xfrm>
            <a:off x="7981050" y="4841775"/>
            <a:ext cx="1162800" cy="301800"/>
          </a:xfrm>
          <a:prstGeom prst="rect">
            <a:avLst/>
          </a:prstGeom>
        </p:spPr>
        <p:txBody>
          <a:bodyPr anchorCtr="0" anchor="t" bIns="91425" lIns="91425" spcFirstLastPara="1" rIns="91425" wrap="square" tIns="91425">
            <a:normAutofit fontScale="47500" lnSpcReduction="10000"/>
          </a:bodyPr>
          <a:lstStyle/>
          <a:p>
            <a:pPr indent="0" lvl="0" marL="0" rtl="0" algn="ctr">
              <a:spcBef>
                <a:spcPts val="0"/>
              </a:spcBef>
              <a:spcAft>
                <a:spcPts val="0"/>
              </a:spcAft>
              <a:buNone/>
            </a:pPr>
            <a:r>
              <a:rPr lang="ja" sz="1700"/>
              <a:t>2025.2.4 Ver 1.25.0</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2"/>
          <p:cNvPicPr preferRelativeResize="0"/>
          <p:nvPr/>
        </p:nvPicPr>
        <p:blipFill>
          <a:blip r:embed="rId3">
            <a:alphaModFix/>
          </a:blip>
          <a:stretch>
            <a:fillRect/>
          </a:stretch>
        </p:blipFill>
        <p:spPr>
          <a:xfrm>
            <a:off x="417725" y="1552700"/>
            <a:ext cx="4369749" cy="2781374"/>
          </a:xfrm>
          <a:prstGeom prst="rect">
            <a:avLst/>
          </a:prstGeom>
          <a:noFill/>
          <a:ln>
            <a:noFill/>
          </a:ln>
          <a:effectLst>
            <a:outerShdw blurRad="57150" rotWithShape="0" algn="bl" dir="5400000" dist="19050">
              <a:srgbClr val="000000">
                <a:alpha val="50000"/>
              </a:srgbClr>
            </a:outerShdw>
          </a:effectLst>
        </p:spPr>
      </p:pic>
      <p:pic>
        <p:nvPicPr>
          <p:cNvPr id="161" name="Google Shape;161;p22"/>
          <p:cNvPicPr preferRelativeResize="0"/>
          <p:nvPr/>
        </p:nvPicPr>
        <p:blipFill>
          <a:blip r:embed="rId4">
            <a:alphaModFix/>
          </a:blip>
          <a:stretch>
            <a:fillRect/>
          </a:stretch>
        </p:blipFill>
        <p:spPr>
          <a:xfrm>
            <a:off x="4495133" y="2203513"/>
            <a:ext cx="4095868" cy="2703075"/>
          </a:xfrm>
          <a:prstGeom prst="rect">
            <a:avLst/>
          </a:prstGeom>
          <a:noFill/>
          <a:ln>
            <a:noFill/>
          </a:ln>
          <a:effectLst>
            <a:outerShdw blurRad="57150" rotWithShape="0" algn="bl" dir="5400000" dist="19050">
              <a:srgbClr val="000000">
                <a:alpha val="50000"/>
              </a:srgbClr>
            </a:outerShdw>
          </a:effectLst>
        </p:spPr>
      </p:pic>
      <p:cxnSp>
        <p:nvCxnSpPr>
          <p:cNvPr id="162" name="Google Shape;162;p22"/>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163" name="Google Shape;163;p22"/>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カスタム会議の名称の英語表記登録</a:t>
            </a:r>
            <a:endParaRPr sz="2020"/>
          </a:p>
        </p:txBody>
      </p:sp>
      <p:sp>
        <p:nvSpPr>
          <p:cNvPr id="164" name="Google Shape;164;p22"/>
          <p:cNvSpPr/>
          <p:nvPr/>
        </p:nvSpPr>
        <p:spPr>
          <a:xfrm>
            <a:off x="4633800" y="3241950"/>
            <a:ext cx="1288200" cy="2790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txBox="1"/>
          <p:nvPr/>
        </p:nvSpPr>
        <p:spPr>
          <a:xfrm>
            <a:off x="844400" y="4366750"/>
            <a:ext cx="3436500" cy="8313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設定画面＞会議設定＞カスタム会議管理</a:t>
            </a:r>
            <a:endParaRPr b="1">
              <a:solidFill>
                <a:srgbClr val="6AA84F"/>
              </a:solidFill>
            </a:endParaRPr>
          </a:p>
          <a:p>
            <a:pPr indent="0" lvl="0" marL="0" rtl="0" algn="l">
              <a:spcBef>
                <a:spcPts val="0"/>
              </a:spcBef>
              <a:spcAft>
                <a:spcPts val="0"/>
              </a:spcAft>
              <a:buNone/>
            </a:pPr>
            <a:r>
              <a:rPr b="1" lang="ja">
                <a:solidFill>
                  <a:srgbClr val="6AA84F"/>
                </a:solidFill>
              </a:rPr>
              <a:t>の順番で進み、任意のカスタム会議名をクリック</a:t>
            </a:r>
            <a:endParaRPr b="1">
              <a:solidFill>
                <a:srgbClr val="6AA84F"/>
              </a:solidFill>
            </a:endParaRPr>
          </a:p>
        </p:txBody>
      </p:sp>
      <p:sp>
        <p:nvSpPr>
          <p:cNvPr id="166" name="Google Shape;166;p22"/>
          <p:cNvSpPr txBox="1"/>
          <p:nvPr>
            <p:ph idx="4294967295" type="title"/>
          </p:nvPr>
        </p:nvSpPr>
        <p:spPr>
          <a:xfrm>
            <a:off x="311700" y="879775"/>
            <a:ext cx="8520600" cy="92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600"/>
              <a:t>日英機能を設定後、カスタム会議で英語表記をご利用の場合は、最初にカスタム会議の英語名称をご設定いただきます。</a:t>
            </a:r>
            <a:endParaRPr sz="1600"/>
          </a:p>
        </p:txBody>
      </p:sp>
      <p:sp>
        <p:nvSpPr>
          <p:cNvPr id="167" name="Google Shape;167;p22"/>
          <p:cNvSpPr/>
          <p:nvPr/>
        </p:nvSpPr>
        <p:spPr>
          <a:xfrm>
            <a:off x="1314575" y="2310925"/>
            <a:ext cx="615000" cy="9909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p:nvPr/>
        </p:nvSpPr>
        <p:spPr>
          <a:xfrm flipH="1" rot="10800000">
            <a:off x="1536650" y="3274175"/>
            <a:ext cx="2814000" cy="1059900"/>
          </a:xfrm>
          <a:prstGeom prst="bentArrow">
            <a:avLst>
              <a:gd fmla="val 12570" name="adj1"/>
              <a:gd fmla="val 26503" name="adj2"/>
              <a:gd fmla="val 25000" name="adj3"/>
              <a:gd fmla="val 42088" name="adj4"/>
            </a:avLst>
          </a:prstGeom>
          <a:solidFill>
            <a:srgbClr val="5DB7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2"/>
          <p:cNvSpPr txBox="1"/>
          <p:nvPr/>
        </p:nvSpPr>
        <p:spPr>
          <a:xfrm>
            <a:off x="6150600" y="2263950"/>
            <a:ext cx="3436500" cy="6156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「カスタム会議の情報」の名称に</a:t>
            </a:r>
            <a:endParaRPr b="1">
              <a:solidFill>
                <a:srgbClr val="6AA84F"/>
              </a:solidFill>
            </a:endParaRPr>
          </a:p>
          <a:p>
            <a:pPr indent="0" lvl="0" marL="0" rtl="0" algn="l">
              <a:spcBef>
                <a:spcPts val="0"/>
              </a:spcBef>
              <a:spcAft>
                <a:spcPts val="0"/>
              </a:spcAft>
              <a:buNone/>
            </a:pPr>
            <a:r>
              <a:rPr b="1" lang="ja">
                <a:solidFill>
                  <a:srgbClr val="6AA84F"/>
                </a:solidFill>
              </a:rPr>
              <a:t>英語表記のエリアが表示されます</a:t>
            </a:r>
            <a:endParaRPr b="1">
              <a:solidFill>
                <a:srgbClr val="6AA84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3"/>
          <p:cNvPicPr preferRelativeResize="0"/>
          <p:nvPr/>
        </p:nvPicPr>
        <p:blipFill>
          <a:blip r:embed="rId3">
            <a:alphaModFix/>
          </a:blip>
          <a:stretch>
            <a:fillRect/>
          </a:stretch>
        </p:blipFill>
        <p:spPr>
          <a:xfrm>
            <a:off x="236425" y="1403200"/>
            <a:ext cx="5081277" cy="2414101"/>
          </a:xfrm>
          <a:prstGeom prst="rect">
            <a:avLst/>
          </a:prstGeom>
          <a:noFill/>
          <a:ln>
            <a:noFill/>
          </a:ln>
          <a:effectLst>
            <a:outerShdw blurRad="57150" rotWithShape="0" algn="bl" dir="5400000" dist="19050">
              <a:srgbClr val="000000">
                <a:alpha val="50000"/>
              </a:srgbClr>
            </a:outerShdw>
          </a:effectLst>
        </p:spPr>
      </p:pic>
      <p:pic>
        <p:nvPicPr>
          <p:cNvPr id="175" name="Google Shape;175;p23"/>
          <p:cNvPicPr preferRelativeResize="0"/>
          <p:nvPr/>
        </p:nvPicPr>
        <p:blipFill>
          <a:blip r:embed="rId4">
            <a:alphaModFix/>
          </a:blip>
          <a:stretch>
            <a:fillRect/>
          </a:stretch>
        </p:blipFill>
        <p:spPr>
          <a:xfrm>
            <a:off x="3820401" y="2181197"/>
            <a:ext cx="4940201" cy="2491826"/>
          </a:xfrm>
          <a:prstGeom prst="rect">
            <a:avLst/>
          </a:prstGeom>
          <a:noFill/>
          <a:ln>
            <a:noFill/>
          </a:ln>
          <a:effectLst>
            <a:outerShdw blurRad="57150" rotWithShape="0" algn="bl" dir="5400000" dist="19050">
              <a:srgbClr val="000000">
                <a:alpha val="50000"/>
              </a:srgbClr>
            </a:outerShdw>
          </a:effectLst>
        </p:spPr>
      </p:pic>
      <p:cxnSp>
        <p:nvCxnSpPr>
          <p:cNvPr id="176" name="Google Shape;176;p23"/>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177" name="Google Shape;177;p23"/>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日英表示の項目</a:t>
            </a:r>
            <a:endParaRPr sz="2020"/>
          </a:p>
        </p:txBody>
      </p:sp>
      <p:sp>
        <p:nvSpPr>
          <p:cNvPr id="178" name="Google Shape;178;p23"/>
          <p:cNvSpPr/>
          <p:nvPr/>
        </p:nvSpPr>
        <p:spPr>
          <a:xfrm>
            <a:off x="1113250" y="1915950"/>
            <a:ext cx="401400" cy="3333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txBox="1"/>
          <p:nvPr/>
        </p:nvSpPr>
        <p:spPr>
          <a:xfrm>
            <a:off x="5435175" y="1355950"/>
            <a:ext cx="3325500" cy="6156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日本語の表示と同様に付議事項の挿入やテキストの変更/編集が可能です</a:t>
            </a:r>
            <a:endParaRPr b="1">
              <a:solidFill>
                <a:srgbClr val="6AA84F"/>
              </a:solidFill>
            </a:endParaRPr>
          </a:p>
        </p:txBody>
      </p:sp>
      <p:sp>
        <p:nvSpPr>
          <p:cNvPr id="180" name="Google Shape;180;p23"/>
          <p:cNvSpPr/>
          <p:nvPr/>
        </p:nvSpPr>
        <p:spPr>
          <a:xfrm>
            <a:off x="4718525" y="2664950"/>
            <a:ext cx="336000" cy="3033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txBox="1"/>
          <p:nvPr>
            <p:ph idx="4294967295" type="title"/>
          </p:nvPr>
        </p:nvSpPr>
        <p:spPr>
          <a:xfrm>
            <a:off x="236425" y="879775"/>
            <a:ext cx="8658900" cy="429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600"/>
              <a:t>設定することで、招集通知や議事録で英語タブが選択可能になり、自由に変更/編集が可能になります。</a:t>
            </a:r>
            <a:endParaRPr sz="1600"/>
          </a:p>
        </p:txBody>
      </p:sp>
      <p:sp>
        <p:nvSpPr>
          <p:cNvPr id="182" name="Google Shape;182;p23"/>
          <p:cNvSpPr txBox="1"/>
          <p:nvPr/>
        </p:nvSpPr>
        <p:spPr>
          <a:xfrm>
            <a:off x="65775" y="3911725"/>
            <a:ext cx="3553800" cy="10467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カスタム会議の</a:t>
            </a:r>
            <a:endParaRPr b="1">
              <a:solidFill>
                <a:srgbClr val="6AA84F"/>
              </a:solidFill>
            </a:endParaRPr>
          </a:p>
          <a:p>
            <a:pPr indent="0" lvl="0" marL="0" rtl="0" algn="l">
              <a:spcBef>
                <a:spcPts val="0"/>
              </a:spcBef>
              <a:spcAft>
                <a:spcPts val="0"/>
              </a:spcAft>
              <a:buNone/>
            </a:pPr>
            <a:r>
              <a:rPr b="1" lang="ja">
                <a:solidFill>
                  <a:srgbClr val="6AA84F"/>
                </a:solidFill>
              </a:rPr>
              <a:t>・招集通知</a:t>
            </a:r>
            <a:endParaRPr b="1">
              <a:solidFill>
                <a:srgbClr val="6AA84F"/>
              </a:solidFill>
            </a:endParaRPr>
          </a:p>
          <a:p>
            <a:pPr indent="0" lvl="0" marL="0" rtl="0" algn="l">
              <a:spcBef>
                <a:spcPts val="0"/>
              </a:spcBef>
              <a:spcAft>
                <a:spcPts val="0"/>
              </a:spcAft>
              <a:buNone/>
            </a:pPr>
            <a:r>
              <a:rPr b="1" lang="ja">
                <a:solidFill>
                  <a:srgbClr val="6AA84F"/>
                </a:solidFill>
              </a:rPr>
              <a:t>・議事録画面</a:t>
            </a:r>
            <a:endParaRPr b="1">
              <a:solidFill>
                <a:srgbClr val="6AA84F"/>
              </a:solidFill>
            </a:endParaRPr>
          </a:p>
          <a:p>
            <a:pPr indent="0" lvl="0" marL="0" rtl="0" algn="l">
              <a:spcBef>
                <a:spcPts val="0"/>
              </a:spcBef>
              <a:spcAft>
                <a:spcPts val="0"/>
              </a:spcAft>
              <a:buNone/>
            </a:pPr>
            <a:r>
              <a:rPr b="1" lang="ja">
                <a:solidFill>
                  <a:srgbClr val="6AA84F"/>
                </a:solidFill>
              </a:rPr>
              <a:t>に</a:t>
            </a:r>
            <a:r>
              <a:rPr b="1" lang="ja">
                <a:solidFill>
                  <a:srgbClr val="6AA84F"/>
                </a:solidFill>
              </a:rPr>
              <a:t>おいても英語タブが反映されます</a:t>
            </a:r>
            <a:endParaRPr b="1">
              <a:solidFill>
                <a:srgbClr val="6AA84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4"/>
          <p:cNvPicPr preferRelativeResize="0"/>
          <p:nvPr/>
        </p:nvPicPr>
        <p:blipFill>
          <a:blip r:embed="rId3">
            <a:alphaModFix/>
          </a:blip>
          <a:stretch>
            <a:fillRect/>
          </a:stretch>
        </p:blipFill>
        <p:spPr>
          <a:xfrm>
            <a:off x="311700" y="1521698"/>
            <a:ext cx="3886848" cy="1882675"/>
          </a:xfrm>
          <a:prstGeom prst="rect">
            <a:avLst/>
          </a:prstGeom>
          <a:noFill/>
          <a:ln>
            <a:noFill/>
          </a:ln>
          <a:effectLst>
            <a:outerShdw blurRad="57150" rotWithShape="0" algn="bl" dir="5400000" dist="19050">
              <a:srgbClr val="000000">
                <a:alpha val="50000"/>
              </a:srgbClr>
            </a:outerShdw>
          </a:effectLst>
        </p:spPr>
      </p:pic>
      <p:cxnSp>
        <p:nvCxnSpPr>
          <p:cNvPr id="188" name="Google Shape;188;p24"/>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189" name="Google Shape;189;p24"/>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日英表示の項目</a:t>
            </a:r>
            <a:endParaRPr sz="2020"/>
          </a:p>
        </p:txBody>
      </p:sp>
      <p:sp>
        <p:nvSpPr>
          <p:cNvPr id="190" name="Google Shape;190;p24"/>
          <p:cNvSpPr/>
          <p:nvPr/>
        </p:nvSpPr>
        <p:spPr>
          <a:xfrm>
            <a:off x="808625" y="2378925"/>
            <a:ext cx="3243000" cy="8187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4"/>
          <p:cNvSpPr txBox="1"/>
          <p:nvPr/>
        </p:nvSpPr>
        <p:spPr>
          <a:xfrm>
            <a:off x="4821000" y="1687788"/>
            <a:ext cx="3633000" cy="10467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デフォルトで日本語との並列で</a:t>
            </a:r>
            <a:endParaRPr b="1">
              <a:solidFill>
                <a:srgbClr val="6AA84F"/>
              </a:solidFill>
            </a:endParaRPr>
          </a:p>
          <a:p>
            <a:pPr indent="0" lvl="0" marL="0" rtl="0" algn="l">
              <a:spcBef>
                <a:spcPts val="0"/>
              </a:spcBef>
              <a:spcAft>
                <a:spcPts val="0"/>
              </a:spcAft>
              <a:buNone/>
            </a:pPr>
            <a:r>
              <a:rPr b="1" lang="ja">
                <a:solidFill>
                  <a:srgbClr val="6AA84F"/>
                </a:solidFill>
              </a:rPr>
              <a:t>英文が記載されます。</a:t>
            </a:r>
            <a:endParaRPr b="1">
              <a:solidFill>
                <a:srgbClr val="6AA84F"/>
              </a:solidFill>
            </a:endParaRPr>
          </a:p>
          <a:p>
            <a:pPr indent="0" lvl="0" marL="0" rtl="0" algn="l">
              <a:spcBef>
                <a:spcPts val="0"/>
              </a:spcBef>
              <a:spcAft>
                <a:spcPts val="0"/>
              </a:spcAft>
              <a:buNone/>
            </a:pPr>
            <a:r>
              <a:rPr b="1" lang="ja">
                <a:solidFill>
                  <a:srgbClr val="6AA84F"/>
                </a:solidFill>
              </a:rPr>
              <a:t>※日本語と同様に英語版のメールテンプレートの変更/編集も可能です</a:t>
            </a:r>
            <a:endParaRPr b="1">
              <a:solidFill>
                <a:srgbClr val="6AA84F"/>
              </a:solidFill>
            </a:endParaRPr>
          </a:p>
        </p:txBody>
      </p:sp>
      <p:sp>
        <p:nvSpPr>
          <p:cNvPr id="192" name="Google Shape;192;p24"/>
          <p:cNvSpPr txBox="1"/>
          <p:nvPr>
            <p:ph idx="4294967295" type="title"/>
          </p:nvPr>
        </p:nvSpPr>
        <p:spPr>
          <a:xfrm>
            <a:off x="311700" y="879775"/>
            <a:ext cx="8520600" cy="429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600"/>
              <a:t>メール送信テキストの件名/本文にも英語がデフォルトで表示されるため、英語圏の役員にもそのままメール送信ができます。</a:t>
            </a:r>
            <a:endParaRPr sz="1600"/>
          </a:p>
        </p:txBody>
      </p:sp>
      <p:pic>
        <p:nvPicPr>
          <p:cNvPr id="193" name="Google Shape;193;p24"/>
          <p:cNvPicPr preferRelativeResize="0"/>
          <p:nvPr/>
        </p:nvPicPr>
        <p:blipFill>
          <a:blip r:embed="rId4">
            <a:alphaModFix/>
          </a:blip>
          <a:stretch>
            <a:fillRect/>
          </a:stretch>
        </p:blipFill>
        <p:spPr>
          <a:xfrm>
            <a:off x="3087475" y="3113500"/>
            <a:ext cx="5868001" cy="1982725"/>
          </a:xfrm>
          <a:prstGeom prst="rect">
            <a:avLst/>
          </a:prstGeom>
          <a:noFill/>
          <a:ln>
            <a:noFill/>
          </a:ln>
          <a:effectLst>
            <a:outerShdw blurRad="57150" rotWithShape="0" algn="bl" dir="5400000" dist="19050">
              <a:srgbClr val="000000">
                <a:alpha val="50000"/>
              </a:srgbClr>
            </a:outerShdw>
          </a:effectLst>
        </p:spPr>
      </p:pic>
      <p:sp>
        <p:nvSpPr>
          <p:cNvPr id="194" name="Google Shape;194;p24"/>
          <p:cNvSpPr/>
          <p:nvPr/>
        </p:nvSpPr>
        <p:spPr>
          <a:xfrm flipH="1" rot="10800000">
            <a:off x="1556725" y="3323675"/>
            <a:ext cx="1492500" cy="1439100"/>
          </a:xfrm>
          <a:prstGeom prst="bentArrow">
            <a:avLst>
              <a:gd fmla="val 25148" name="adj1"/>
              <a:gd fmla="val 26503" name="adj2"/>
              <a:gd fmla="val 25000" name="adj3"/>
              <a:gd fmla="val 42088" name="adj4"/>
            </a:avLst>
          </a:prstGeom>
          <a:solidFill>
            <a:srgbClr val="5DB75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5"/>
          <p:cNvPicPr preferRelativeResize="0"/>
          <p:nvPr/>
        </p:nvPicPr>
        <p:blipFill>
          <a:blip r:embed="rId3">
            <a:alphaModFix/>
          </a:blip>
          <a:stretch>
            <a:fillRect/>
          </a:stretch>
        </p:blipFill>
        <p:spPr>
          <a:xfrm>
            <a:off x="394700" y="1602475"/>
            <a:ext cx="4337142" cy="2422700"/>
          </a:xfrm>
          <a:prstGeom prst="rect">
            <a:avLst/>
          </a:prstGeom>
          <a:noFill/>
          <a:ln>
            <a:noFill/>
          </a:ln>
          <a:effectLst>
            <a:outerShdw blurRad="57150" rotWithShape="0" algn="bl" dir="5400000" dist="19050">
              <a:srgbClr val="000000">
                <a:alpha val="50000"/>
              </a:srgbClr>
            </a:outerShdw>
          </a:effectLst>
        </p:spPr>
      </p:pic>
      <p:cxnSp>
        <p:nvCxnSpPr>
          <p:cNvPr id="200" name="Google Shape;200;p25"/>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201" name="Google Shape;201;p25"/>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日英書き起こし・日英翻訳</a:t>
            </a:r>
            <a:endParaRPr sz="2020"/>
          </a:p>
        </p:txBody>
      </p:sp>
      <p:sp>
        <p:nvSpPr>
          <p:cNvPr id="202" name="Google Shape;202;p25"/>
          <p:cNvSpPr/>
          <p:nvPr/>
        </p:nvSpPr>
        <p:spPr>
          <a:xfrm>
            <a:off x="1131725" y="2680025"/>
            <a:ext cx="1110900" cy="1872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txBox="1"/>
          <p:nvPr/>
        </p:nvSpPr>
        <p:spPr>
          <a:xfrm>
            <a:off x="5061000" y="2482575"/>
            <a:ext cx="3434700" cy="10467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日本語話者と英語話者がいらっしゃる場合でも、音声データの書き起こしが可能です。</a:t>
            </a:r>
            <a:endParaRPr b="1">
              <a:solidFill>
                <a:srgbClr val="6AA84F"/>
              </a:solidFill>
            </a:endParaRPr>
          </a:p>
          <a:p>
            <a:pPr indent="0" lvl="0" marL="0" rtl="0" algn="l">
              <a:spcBef>
                <a:spcPts val="0"/>
              </a:spcBef>
              <a:spcAft>
                <a:spcPts val="0"/>
              </a:spcAft>
              <a:buNone/>
            </a:pPr>
            <a:r>
              <a:rPr b="1" lang="ja">
                <a:solidFill>
                  <a:srgbClr val="6AA84F"/>
                </a:solidFill>
              </a:rPr>
              <a:t>※「日英混在」をご選択ください</a:t>
            </a:r>
            <a:endParaRPr b="1">
              <a:solidFill>
                <a:srgbClr val="6AA84F"/>
              </a:solidFill>
            </a:endParaRPr>
          </a:p>
        </p:txBody>
      </p:sp>
      <p:sp>
        <p:nvSpPr>
          <p:cNvPr id="204" name="Google Shape;204;p25"/>
          <p:cNvSpPr txBox="1"/>
          <p:nvPr>
            <p:ph idx="4294967295" type="title"/>
          </p:nvPr>
        </p:nvSpPr>
        <p:spPr>
          <a:xfrm>
            <a:off x="311700" y="879775"/>
            <a:ext cx="8520600" cy="42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600"/>
              <a:t>日英機能を設定することで、英語話者の役員の音声データも書き起こしが可能です。</a:t>
            </a:r>
            <a:endParaRPr sz="1600"/>
          </a:p>
        </p:txBody>
      </p:sp>
      <p:pic>
        <p:nvPicPr>
          <p:cNvPr id="205" name="Google Shape;205;p25"/>
          <p:cNvPicPr preferRelativeResize="0"/>
          <p:nvPr/>
        </p:nvPicPr>
        <p:blipFill>
          <a:blip r:embed="rId4">
            <a:alphaModFix/>
          </a:blip>
          <a:stretch>
            <a:fillRect/>
          </a:stretch>
        </p:blipFill>
        <p:spPr>
          <a:xfrm>
            <a:off x="4274575" y="3529280"/>
            <a:ext cx="4221123" cy="892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cxnSp>
        <p:nvCxnSpPr>
          <p:cNvPr id="210" name="Google Shape;210;p26"/>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211" name="Google Shape;211;p26"/>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日英書き起こし・日英翻訳</a:t>
            </a:r>
            <a:endParaRPr sz="2020"/>
          </a:p>
        </p:txBody>
      </p:sp>
      <p:sp>
        <p:nvSpPr>
          <p:cNvPr id="212" name="Google Shape;212;p26"/>
          <p:cNvSpPr txBox="1"/>
          <p:nvPr>
            <p:ph idx="4294967295" type="title"/>
          </p:nvPr>
        </p:nvSpPr>
        <p:spPr>
          <a:xfrm>
            <a:off x="311700" y="879775"/>
            <a:ext cx="8520600" cy="42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600"/>
              <a:t>音声データを書き起こしを実行した後、日本語・英語への相互翻訳も可能です。</a:t>
            </a:r>
            <a:endParaRPr sz="1600"/>
          </a:p>
        </p:txBody>
      </p:sp>
      <p:pic>
        <p:nvPicPr>
          <p:cNvPr id="213" name="Google Shape;213;p26"/>
          <p:cNvPicPr preferRelativeResize="0"/>
          <p:nvPr/>
        </p:nvPicPr>
        <p:blipFill>
          <a:blip r:embed="rId3">
            <a:alphaModFix/>
          </a:blip>
          <a:stretch>
            <a:fillRect/>
          </a:stretch>
        </p:blipFill>
        <p:spPr>
          <a:xfrm>
            <a:off x="228600" y="1461175"/>
            <a:ext cx="4185332" cy="3326099"/>
          </a:xfrm>
          <a:prstGeom prst="rect">
            <a:avLst/>
          </a:prstGeom>
          <a:noFill/>
          <a:ln>
            <a:noFill/>
          </a:ln>
          <a:effectLst>
            <a:outerShdw blurRad="57150" rotWithShape="0" algn="bl" dir="5400000" dist="19050">
              <a:srgbClr val="000000">
                <a:alpha val="50000"/>
              </a:srgbClr>
            </a:outerShdw>
          </a:effectLst>
        </p:spPr>
      </p:pic>
      <p:pic>
        <p:nvPicPr>
          <p:cNvPr id="214" name="Google Shape;214;p26"/>
          <p:cNvPicPr preferRelativeResize="0"/>
          <p:nvPr/>
        </p:nvPicPr>
        <p:blipFill>
          <a:blip r:embed="rId4">
            <a:alphaModFix/>
          </a:blip>
          <a:stretch>
            <a:fillRect/>
          </a:stretch>
        </p:blipFill>
        <p:spPr>
          <a:xfrm>
            <a:off x="4682947" y="1461175"/>
            <a:ext cx="4244976" cy="332609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ja"/>
              <a:t>4.招集通知</a:t>
            </a:r>
            <a:r>
              <a:rPr lang="ja"/>
              <a:t>・議事録テンプレートが複数登録可能に</a:t>
            </a:r>
            <a:endParaRPr/>
          </a:p>
        </p:txBody>
      </p:sp>
      <p:sp>
        <p:nvSpPr>
          <p:cNvPr id="220" name="Google Shape;220;p27"/>
          <p:cNvSpPr txBox="1"/>
          <p:nvPr>
            <p:ph idx="1" type="subTitle"/>
          </p:nvPr>
        </p:nvSpPr>
        <p:spPr>
          <a:xfrm>
            <a:off x="311700" y="3777325"/>
            <a:ext cx="8520600" cy="7926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None/>
            </a:pPr>
            <a:r>
              <a:rPr lang="ja" sz="1600"/>
              <a:t>招集通知・議事録テンプレートが最大10件まで登録が可能になりました</a:t>
            </a:r>
            <a:endParaRPr sz="1600"/>
          </a:p>
        </p:txBody>
      </p:sp>
      <p:cxnSp>
        <p:nvCxnSpPr>
          <p:cNvPr id="221" name="Google Shape;221;p27"/>
          <p:cNvCxnSpPr/>
          <p:nvPr/>
        </p:nvCxnSpPr>
        <p:spPr>
          <a:xfrm>
            <a:off x="311700" y="2968050"/>
            <a:ext cx="85206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ph idx="4294967295"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a:t>招集通知/議事録テンプレートが複数登録可能に</a:t>
            </a:r>
            <a:endParaRPr/>
          </a:p>
        </p:txBody>
      </p:sp>
      <p:cxnSp>
        <p:nvCxnSpPr>
          <p:cNvPr id="227" name="Google Shape;227;p28"/>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pic>
        <p:nvPicPr>
          <p:cNvPr id="228" name="Google Shape;228;p28"/>
          <p:cNvPicPr preferRelativeResize="0"/>
          <p:nvPr/>
        </p:nvPicPr>
        <p:blipFill>
          <a:blip r:embed="rId3">
            <a:alphaModFix/>
          </a:blip>
          <a:stretch>
            <a:fillRect/>
          </a:stretch>
        </p:blipFill>
        <p:spPr>
          <a:xfrm>
            <a:off x="357275" y="3023200"/>
            <a:ext cx="6142534" cy="1970950"/>
          </a:xfrm>
          <a:prstGeom prst="rect">
            <a:avLst/>
          </a:prstGeom>
          <a:no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pic>
      <p:pic>
        <p:nvPicPr>
          <p:cNvPr id="229" name="Google Shape;229;p28"/>
          <p:cNvPicPr preferRelativeResize="0"/>
          <p:nvPr/>
        </p:nvPicPr>
        <p:blipFill>
          <a:blip r:embed="rId4">
            <a:alphaModFix/>
          </a:blip>
          <a:stretch>
            <a:fillRect/>
          </a:stretch>
        </p:blipFill>
        <p:spPr>
          <a:xfrm>
            <a:off x="357275" y="970031"/>
            <a:ext cx="3930951" cy="1970949"/>
          </a:xfrm>
          <a:prstGeom prst="rect">
            <a:avLst/>
          </a:prstGeom>
          <a:noFill/>
          <a:ln cap="flat" cmpd="sng" w="9525">
            <a:solidFill>
              <a:schemeClr val="lt1"/>
            </a:solidFill>
            <a:prstDash val="solid"/>
            <a:round/>
            <a:headEnd len="sm" w="sm" type="none"/>
            <a:tailEnd len="sm" w="sm" type="none"/>
          </a:ln>
          <a:effectLst>
            <a:outerShdw blurRad="57150" rotWithShape="0" algn="bl" dir="5400000" dist="19050">
              <a:srgbClr val="000000">
                <a:alpha val="50000"/>
              </a:srgbClr>
            </a:outerShdw>
          </a:effectLst>
        </p:spPr>
      </p:pic>
      <p:sp>
        <p:nvSpPr>
          <p:cNvPr id="230" name="Google Shape;230;p28"/>
          <p:cNvSpPr/>
          <p:nvPr/>
        </p:nvSpPr>
        <p:spPr>
          <a:xfrm>
            <a:off x="476875" y="2161550"/>
            <a:ext cx="615000" cy="7293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8"/>
          <p:cNvSpPr/>
          <p:nvPr/>
        </p:nvSpPr>
        <p:spPr>
          <a:xfrm>
            <a:off x="437175" y="3807900"/>
            <a:ext cx="1304400" cy="11478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8"/>
          <p:cNvSpPr txBox="1"/>
          <p:nvPr/>
        </p:nvSpPr>
        <p:spPr>
          <a:xfrm>
            <a:off x="3652550" y="3747325"/>
            <a:ext cx="4761600" cy="8313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従来「招集通知」「議事録」1種類ずつしか</a:t>
            </a:r>
            <a:endParaRPr b="1">
              <a:solidFill>
                <a:srgbClr val="6AA84F"/>
              </a:solidFill>
            </a:endParaRPr>
          </a:p>
          <a:p>
            <a:pPr indent="0" lvl="0" marL="0" rtl="0" algn="l">
              <a:spcBef>
                <a:spcPts val="0"/>
              </a:spcBef>
              <a:spcAft>
                <a:spcPts val="0"/>
              </a:spcAft>
              <a:buNone/>
            </a:pPr>
            <a:r>
              <a:rPr b="1" lang="ja">
                <a:solidFill>
                  <a:srgbClr val="6AA84F"/>
                </a:solidFill>
              </a:rPr>
              <a:t>テンプレート登録ができませんでしたが、</a:t>
            </a:r>
            <a:endParaRPr b="1">
              <a:solidFill>
                <a:srgbClr val="6AA84F"/>
              </a:solidFill>
            </a:endParaRPr>
          </a:p>
          <a:p>
            <a:pPr indent="0" lvl="0" marL="0" rtl="0" algn="l">
              <a:spcBef>
                <a:spcPts val="0"/>
              </a:spcBef>
              <a:spcAft>
                <a:spcPts val="0"/>
              </a:spcAft>
              <a:buNone/>
            </a:pPr>
            <a:r>
              <a:rPr b="1" lang="ja">
                <a:solidFill>
                  <a:srgbClr val="FF0000"/>
                </a:solidFill>
              </a:rPr>
              <a:t>それぞれ</a:t>
            </a:r>
            <a:r>
              <a:rPr b="1" lang="ja">
                <a:solidFill>
                  <a:srgbClr val="FF0000"/>
                </a:solidFill>
              </a:rPr>
              <a:t>最大10件ずつまで登録が可能</a:t>
            </a:r>
            <a:r>
              <a:rPr b="1" lang="ja">
                <a:solidFill>
                  <a:srgbClr val="6AA84F"/>
                </a:solidFill>
              </a:rPr>
              <a:t>になりました</a:t>
            </a:r>
            <a:endParaRPr b="1">
              <a:solidFill>
                <a:srgbClr val="6AA84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9"/>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ja"/>
              <a:t>5．表示プレビューの問題が改善されました</a:t>
            </a:r>
            <a:endParaRPr/>
          </a:p>
        </p:txBody>
      </p:sp>
      <p:cxnSp>
        <p:nvCxnSpPr>
          <p:cNvPr id="238" name="Google Shape;238;p29"/>
          <p:cNvCxnSpPr/>
          <p:nvPr/>
        </p:nvCxnSpPr>
        <p:spPr>
          <a:xfrm>
            <a:off x="311700" y="2968050"/>
            <a:ext cx="8520600" cy="0"/>
          </a:xfrm>
          <a:prstGeom prst="straightConnector1">
            <a:avLst/>
          </a:prstGeom>
          <a:noFill/>
          <a:ln cap="flat" cmpd="sng" w="9525">
            <a:solidFill>
              <a:schemeClr val="dk2"/>
            </a:solidFill>
            <a:prstDash val="solid"/>
            <a:round/>
            <a:headEnd len="med" w="med" type="none"/>
            <a:tailEnd len="med" w="med" type="none"/>
          </a:ln>
        </p:spPr>
      </p:cxnSp>
      <p:sp>
        <p:nvSpPr>
          <p:cNvPr id="239" name="Google Shape;239;p29"/>
          <p:cNvSpPr txBox="1"/>
          <p:nvPr>
            <p:ph idx="4294967295" type="title"/>
          </p:nvPr>
        </p:nvSpPr>
        <p:spPr>
          <a:xfrm>
            <a:off x="311700" y="3107900"/>
            <a:ext cx="8559000" cy="92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600"/>
              <a:t>これまで未確定の招集通知や議事録は、役員の役職や氏名が変更されると最新情報を表示してしまっておりましたが、今回のアップデートで「作成時点で記載されていた情報を保持」できるようになりました。</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0"/>
          <p:cNvPicPr preferRelativeResize="0"/>
          <p:nvPr/>
        </p:nvPicPr>
        <p:blipFill>
          <a:blip r:embed="rId3">
            <a:alphaModFix/>
          </a:blip>
          <a:stretch>
            <a:fillRect/>
          </a:stretch>
        </p:blipFill>
        <p:spPr>
          <a:xfrm>
            <a:off x="271851" y="1649877"/>
            <a:ext cx="6103726" cy="3144251"/>
          </a:xfrm>
          <a:prstGeom prst="rect">
            <a:avLst/>
          </a:prstGeom>
          <a:noFill/>
          <a:ln>
            <a:noFill/>
          </a:ln>
          <a:effectLst>
            <a:outerShdw blurRad="57150" rotWithShape="0" algn="bl" dir="5400000" dist="19050">
              <a:srgbClr val="000000">
                <a:alpha val="50000"/>
              </a:srgbClr>
            </a:outerShdw>
          </a:effectLst>
        </p:spPr>
      </p:pic>
      <p:cxnSp>
        <p:nvCxnSpPr>
          <p:cNvPr id="245" name="Google Shape;245;p30"/>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246" name="Google Shape;246;p30"/>
          <p:cNvSpPr txBox="1"/>
          <p:nvPr>
            <p:ph idx="4294967295" type="title"/>
          </p:nvPr>
        </p:nvSpPr>
        <p:spPr>
          <a:xfrm>
            <a:off x="311700" y="727375"/>
            <a:ext cx="8520600" cy="92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600"/>
              <a:t>これまでは</a:t>
            </a:r>
            <a:r>
              <a:rPr lang="ja" sz="1600"/>
              <a:t>役員の役職が変更になると、</a:t>
            </a:r>
            <a:r>
              <a:rPr lang="ja" sz="1600"/>
              <a:t>未確定</a:t>
            </a:r>
            <a:r>
              <a:rPr lang="ja" sz="1600"/>
              <a:t>の招集通知や議事録に記載される情報も変更されてしまっていましたが、今後は作成のタイミングの役職が氏名のデータが保持されます。</a:t>
            </a:r>
            <a:endParaRPr sz="1600"/>
          </a:p>
        </p:txBody>
      </p:sp>
      <p:sp>
        <p:nvSpPr>
          <p:cNvPr id="247" name="Google Shape;247;p30"/>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プレビュー画面は作成時の記載情報が保持される</a:t>
            </a:r>
            <a:endParaRPr sz="2020"/>
          </a:p>
        </p:txBody>
      </p:sp>
      <p:sp>
        <p:nvSpPr>
          <p:cNvPr id="248" name="Google Shape;248;p30"/>
          <p:cNvSpPr/>
          <p:nvPr/>
        </p:nvSpPr>
        <p:spPr>
          <a:xfrm>
            <a:off x="1366375" y="3520500"/>
            <a:ext cx="1344600" cy="3732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9" name="Google Shape;249;p30"/>
          <p:cNvCxnSpPr>
            <a:stCxn id="248" idx="1"/>
          </p:cNvCxnSpPr>
          <p:nvPr/>
        </p:nvCxnSpPr>
        <p:spPr>
          <a:xfrm flipH="1">
            <a:off x="903475" y="3707100"/>
            <a:ext cx="462900" cy="336900"/>
          </a:xfrm>
          <a:prstGeom prst="straightConnector1">
            <a:avLst/>
          </a:prstGeom>
          <a:noFill/>
          <a:ln cap="flat" cmpd="sng" w="28575">
            <a:solidFill>
              <a:srgbClr val="5DB753"/>
            </a:solidFill>
            <a:prstDash val="solid"/>
            <a:round/>
            <a:headEnd len="med" w="med" type="none"/>
            <a:tailEnd len="med" w="med" type="none"/>
          </a:ln>
        </p:spPr>
      </p:cxnSp>
      <p:cxnSp>
        <p:nvCxnSpPr>
          <p:cNvPr id="250" name="Google Shape;250;p30"/>
          <p:cNvCxnSpPr>
            <a:endCxn id="248" idx="3"/>
          </p:cNvCxnSpPr>
          <p:nvPr/>
        </p:nvCxnSpPr>
        <p:spPr>
          <a:xfrm rot="10800000">
            <a:off x="2710975" y="3707100"/>
            <a:ext cx="462900" cy="330600"/>
          </a:xfrm>
          <a:prstGeom prst="straightConnector1">
            <a:avLst/>
          </a:prstGeom>
          <a:noFill/>
          <a:ln cap="flat" cmpd="sng" w="28575">
            <a:solidFill>
              <a:srgbClr val="5DB753"/>
            </a:solidFill>
            <a:prstDash val="solid"/>
            <a:round/>
            <a:headEnd len="med" w="med" type="none"/>
            <a:tailEnd len="med" w="med" type="none"/>
          </a:ln>
        </p:spPr>
      </p:cxnSp>
      <p:sp>
        <p:nvSpPr>
          <p:cNvPr id="251" name="Google Shape;251;p30"/>
          <p:cNvSpPr/>
          <p:nvPr/>
        </p:nvSpPr>
        <p:spPr>
          <a:xfrm>
            <a:off x="4339525" y="3149525"/>
            <a:ext cx="1517700" cy="15021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0"/>
          <p:cNvSpPr txBox="1"/>
          <p:nvPr/>
        </p:nvSpPr>
        <p:spPr>
          <a:xfrm>
            <a:off x="6457500" y="1695200"/>
            <a:ext cx="2686500" cy="19857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300">
                <a:solidFill>
                  <a:srgbClr val="6AA84F"/>
                </a:solidFill>
              </a:rPr>
              <a:t>一例として取締役が退任した場合、未確定の過去の議事録からも退任した取締役の表記が消えておりました。</a:t>
            </a:r>
            <a:endParaRPr b="1" sz="1300">
              <a:solidFill>
                <a:srgbClr val="6AA84F"/>
              </a:solidFill>
            </a:endParaRPr>
          </a:p>
          <a:p>
            <a:pPr indent="0" lvl="0" marL="0" rtl="0" algn="l">
              <a:spcBef>
                <a:spcPts val="0"/>
              </a:spcBef>
              <a:spcAft>
                <a:spcPts val="0"/>
              </a:spcAft>
              <a:buNone/>
            </a:pPr>
            <a:r>
              <a:t/>
            </a:r>
            <a:endParaRPr b="1" sz="1300">
              <a:solidFill>
                <a:srgbClr val="6AA84F"/>
              </a:solidFill>
            </a:endParaRPr>
          </a:p>
          <a:p>
            <a:pPr indent="0" lvl="0" marL="0" rtl="0" algn="l">
              <a:spcBef>
                <a:spcPts val="0"/>
              </a:spcBef>
              <a:spcAft>
                <a:spcPts val="0"/>
              </a:spcAft>
              <a:buNone/>
            </a:pPr>
            <a:r>
              <a:rPr b="1" lang="ja" sz="1300">
                <a:solidFill>
                  <a:srgbClr val="6AA84F"/>
                </a:solidFill>
              </a:rPr>
              <a:t>今回のアップデートで、議事録が作成されたタイミングの記載をそのまま表示出来るようになりました。</a:t>
            </a:r>
            <a:endParaRPr b="1" sz="1300">
              <a:solidFill>
                <a:srgbClr val="6AA84F"/>
              </a:solidFill>
            </a:endParaRPr>
          </a:p>
        </p:txBody>
      </p:sp>
      <p:pic>
        <p:nvPicPr>
          <p:cNvPr id="253" name="Google Shape;253;p30"/>
          <p:cNvPicPr preferRelativeResize="0"/>
          <p:nvPr/>
        </p:nvPicPr>
        <p:blipFill>
          <a:blip r:embed="rId4">
            <a:alphaModFix/>
          </a:blip>
          <a:stretch>
            <a:fillRect/>
          </a:stretch>
        </p:blipFill>
        <p:spPr>
          <a:xfrm>
            <a:off x="912175" y="4031400"/>
            <a:ext cx="2252976" cy="620375"/>
          </a:xfrm>
          <a:prstGeom prst="rect">
            <a:avLst/>
          </a:prstGeom>
          <a:noFill/>
          <a:ln>
            <a:noFill/>
          </a:ln>
          <a:effectLst>
            <a:outerShdw blurRad="57150" rotWithShape="0" algn="bl" dir="5400000" dist="19050">
              <a:srgbClr val="000000">
                <a:alpha val="50000"/>
              </a:srgbClr>
            </a:outerShdw>
          </a:effectLst>
        </p:spPr>
      </p:pic>
      <p:sp>
        <p:nvSpPr>
          <p:cNvPr id="254" name="Google Shape;254;p30"/>
          <p:cNvSpPr/>
          <p:nvPr/>
        </p:nvSpPr>
        <p:spPr>
          <a:xfrm>
            <a:off x="912175" y="4031400"/>
            <a:ext cx="2253000" cy="6204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0"/>
          <p:cNvSpPr txBox="1"/>
          <p:nvPr/>
        </p:nvSpPr>
        <p:spPr>
          <a:xfrm>
            <a:off x="119450" y="4801525"/>
            <a:ext cx="7652700" cy="3849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300">
                <a:solidFill>
                  <a:srgbClr val="6AA84F"/>
                </a:solidFill>
              </a:rPr>
              <a:t>※ミチビク三郎は現時点で退任しているが、過去の情報は保持されるので、議事録上の表記は残る</a:t>
            </a:r>
            <a:endParaRPr b="1" sz="1300">
              <a:solidFill>
                <a:srgbClr val="6AA84F"/>
              </a:solidFill>
            </a:endParaRPr>
          </a:p>
        </p:txBody>
      </p:sp>
      <p:cxnSp>
        <p:nvCxnSpPr>
          <p:cNvPr id="256" name="Google Shape;256;p30"/>
          <p:cNvCxnSpPr/>
          <p:nvPr/>
        </p:nvCxnSpPr>
        <p:spPr>
          <a:xfrm flipH="1" rot="10800000">
            <a:off x="2204425" y="4298075"/>
            <a:ext cx="2048400" cy="158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ja"/>
              <a:t>6．付議事項で、報告・決議・協議以外の</a:t>
            </a:r>
            <a:endParaRPr/>
          </a:p>
          <a:p>
            <a:pPr indent="0" lvl="0" marL="0" rtl="0" algn="ctr">
              <a:spcBef>
                <a:spcPts val="0"/>
              </a:spcBef>
              <a:spcAft>
                <a:spcPts val="0"/>
              </a:spcAft>
              <a:buNone/>
            </a:pPr>
            <a:r>
              <a:rPr lang="ja"/>
              <a:t>「目的事項」を追加できるようになりました</a:t>
            </a:r>
            <a:endParaRPr/>
          </a:p>
        </p:txBody>
      </p:sp>
      <p:cxnSp>
        <p:nvCxnSpPr>
          <p:cNvPr id="262" name="Google Shape;262;p31"/>
          <p:cNvCxnSpPr/>
          <p:nvPr/>
        </p:nvCxnSpPr>
        <p:spPr>
          <a:xfrm>
            <a:off x="311700" y="2968050"/>
            <a:ext cx="8520600" cy="0"/>
          </a:xfrm>
          <a:prstGeom prst="straightConnector1">
            <a:avLst/>
          </a:prstGeom>
          <a:noFill/>
          <a:ln cap="flat" cmpd="sng" w="9525">
            <a:solidFill>
              <a:schemeClr val="dk2"/>
            </a:solidFill>
            <a:prstDash val="solid"/>
            <a:round/>
            <a:headEnd len="med" w="med" type="none"/>
            <a:tailEnd len="med" w="med" type="none"/>
          </a:ln>
        </p:spPr>
      </p:cxnSp>
      <p:sp>
        <p:nvSpPr>
          <p:cNvPr id="263" name="Google Shape;263;p31"/>
          <p:cNvSpPr txBox="1"/>
          <p:nvPr>
            <p:ph type="ctrTitle"/>
          </p:nvPr>
        </p:nvSpPr>
        <p:spPr>
          <a:xfrm>
            <a:off x="436350" y="3040050"/>
            <a:ext cx="8520600" cy="71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ja" sz="1600"/>
              <a:t>従来では、付議事項が「報告事項」「決議事項」「協議事項」のみでしたが、</a:t>
            </a:r>
            <a:endParaRPr sz="1600"/>
          </a:p>
          <a:p>
            <a:pPr indent="0" lvl="0" marL="0" rtl="0" algn="l">
              <a:spcBef>
                <a:spcPts val="0"/>
              </a:spcBef>
              <a:spcAft>
                <a:spcPts val="0"/>
              </a:spcAft>
              <a:buNone/>
            </a:pPr>
            <a:r>
              <a:rPr lang="ja" sz="1600"/>
              <a:t>今回新たにオリジナルの「目的事項」を作成・設定できるようになりました。</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subTitle"/>
          </p:nvPr>
        </p:nvSpPr>
        <p:spPr>
          <a:xfrm>
            <a:off x="351450" y="151500"/>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a:t>目次</a:t>
            </a:r>
            <a:endParaRPr/>
          </a:p>
        </p:txBody>
      </p:sp>
      <p:sp>
        <p:nvSpPr>
          <p:cNvPr id="63" name="Google Shape;63;p14"/>
          <p:cNvSpPr txBox="1"/>
          <p:nvPr>
            <p:ph idx="1" type="subTitle"/>
          </p:nvPr>
        </p:nvSpPr>
        <p:spPr>
          <a:xfrm>
            <a:off x="271950" y="1958600"/>
            <a:ext cx="8600100" cy="18432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ja" sz="1380"/>
              <a:t>会議運営関</a:t>
            </a:r>
            <a:r>
              <a:rPr lang="ja" sz="1380"/>
              <a:t>連</a:t>
            </a:r>
            <a:endParaRPr b="1" sz="1400">
              <a:solidFill>
                <a:schemeClr val="dk1"/>
              </a:solidFill>
            </a:endParaRPr>
          </a:p>
          <a:p>
            <a:pPr indent="-316230" lvl="0" marL="457200" rtl="0" algn="l">
              <a:lnSpc>
                <a:spcPct val="115000"/>
              </a:lnSpc>
              <a:spcBef>
                <a:spcPts val="0"/>
              </a:spcBef>
              <a:spcAft>
                <a:spcPts val="0"/>
              </a:spcAft>
              <a:buSzPts val="1380"/>
              <a:buAutoNum type="arabicPeriod"/>
            </a:pPr>
            <a:r>
              <a:rPr b="1" lang="ja" sz="1400" u="sng">
                <a:solidFill>
                  <a:schemeClr val="hlink"/>
                </a:solidFill>
                <a:hlinkClick action="ppaction://hlinksldjump" r:id="rId3"/>
              </a:rPr>
              <a:t>資料アップロード前に閲覧制限が設定できる</a:t>
            </a:r>
            <a:r>
              <a:rPr b="1" lang="ja" sz="1400">
                <a:solidFill>
                  <a:schemeClr val="dk1"/>
                </a:solidFill>
              </a:rPr>
              <a:t>ようになりました</a:t>
            </a:r>
            <a:endParaRPr b="1" sz="1400">
              <a:solidFill>
                <a:schemeClr val="dk1"/>
              </a:solidFill>
            </a:endParaRPr>
          </a:p>
          <a:p>
            <a:pPr indent="-316230" lvl="0" marL="457200" rtl="0" algn="l">
              <a:lnSpc>
                <a:spcPct val="115000"/>
              </a:lnSpc>
              <a:spcBef>
                <a:spcPts val="0"/>
              </a:spcBef>
              <a:spcAft>
                <a:spcPts val="0"/>
              </a:spcAft>
              <a:buSzPts val="1380"/>
              <a:buAutoNum type="arabicPeriod"/>
            </a:pPr>
            <a:r>
              <a:rPr b="1" lang="ja" sz="1400" u="sng">
                <a:solidFill>
                  <a:schemeClr val="hlink"/>
                </a:solidFill>
                <a:hlinkClick action="ppaction://hlinksldjump" r:id="rId4"/>
              </a:rPr>
              <a:t>招集通知無しでも会議資料が確認できる</a:t>
            </a:r>
            <a:r>
              <a:rPr b="1" lang="ja" sz="1400">
                <a:solidFill>
                  <a:schemeClr val="dk1"/>
                </a:solidFill>
              </a:rPr>
              <a:t>ようになりました</a:t>
            </a:r>
            <a:endParaRPr b="1" sz="1400">
              <a:solidFill>
                <a:schemeClr val="dk1"/>
              </a:solidFill>
            </a:endParaRPr>
          </a:p>
          <a:p>
            <a:pPr indent="-316230" lvl="0" marL="457200" rtl="0" algn="l">
              <a:lnSpc>
                <a:spcPct val="115000"/>
              </a:lnSpc>
              <a:spcBef>
                <a:spcPts val="0"/>
              </a:spcBef>
              <a:spcAft>
                <a:spcPts val="0"/>
              </a:spcAft>
              <a:buSzPts val="1380"/>
              <a:buAutoNum type="arabicPeriod"/>
            </a:pPr>
            <a:r>
              <a:rPr b="1" lang="ja" sz="1400" u="sng">
                <a:solidFill>
                  <a:schemeClr val="hlink"/>
                </a:solidFill>
              </a:rPr>
              <a:t>【オプション】</a:t>
            </a:r>
            <a:r>
              <a:rPr b="1" lang="ja" sz="1400" u="sng">
                <a:solidFill>
                  <a:schemeClr val="hlink"/>
                </a:solidFill>
                <a:hlinkClick action="ppaction://hlinksldjump" r:id="rId5"/>
              </a:rPr>
              <a:t>カスタム会議でも日英書き起こし・日英翻訳が適用されました</a:t>
            </a:r>
            <a:endParaRPr b="1" sz="14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b="1" lang="ja" sz="1400" u="sng">
                <a:solidFill>
                  <a:schemeClr val="hlink"/>
                </a:solidFill>
                <a:hlinkClick action="ppaction://hlinksldjump" r:id="rId6"/>
              </a:rPr>
              <a:t>招集通知・議事録テンプレートが複数登録可能に</a:t>
            </a:r>
            <a:endParaRPr b="1" sz="1400">
              <a:solidFill>
                <a:schemeClr val="dk1"/>
              </a:solidFill>
            </a:endParaRPr>
          </a:p>
          <a:p>
            <a:pPr indent="-316230" lvl="0" marL="457200" rtl="0" algn="l">
              <a:lnSpc>
                <a:spcPct val="115000"/>
              </a:lnSpc>
              <a:spcBef>
                <a:spcPts val="0"/>
              </a:spcBef>
              <a:spcAft>
                <a:spcPts val="0"/>
              </a:spcAft>
              <a:buSzPts val="1380"/>
              <a:buAutoNum type="arabicPeriod"/>
            </a:pPr>
            <a:r>
              <a:rPr b="1" lang="ja" sz="1400" u="sng">
                <a:solidFill>
                  <a:schemeClr val="hlink"/>
                </a:solidFill>
                <a:hlinkClick action="ppaction://hlinksldjump" r:id="rId7"/>
              </a:rPr>
              <a:t>表示プレビューの問題が改善されました</a:t>
            </a:r>
            <a:endParaRPr/>
          </a:p>
          <a:p>
            <a:pPr indent="-316230" lvl="0" marL="457200" rtl="0" algn="l">
              <a:lnSpc>
                <a:spcPct val="115000"/>
              </a:lnSpc>
              <a:spcBef>
                <a:spcPts val="0"/>
              </a:spcBef>
              <a:spcAft>
                <a:spcPts val="0"/>
              </a:spcAft>
              <a:buSzPts val="1380"/>
              <a:buAutoNum type="arabicPeriod"/>
            </a:pPr>
            <a:r>
              <a:rPr b="1" lang="ja" sz="1400" u="sng">
                <a:solidFill>
                  <a:schemeClr val="accent5"/>
                </a:solidFill>
                <a:hlinkClick>
                  <a:extLst>
                    <a:ext uri="{A12FA001-AC4F-418D-AE19-62706E023703}">
                      <ahyp:hlinkClr val="tx"/>
                    </a:ext>
                  </a:extLst>
                </a:hlinkClick>
              </a:rPr>
              <a:t>付議事項で、報告・決議・協議以外の「目的事項」を追加できる</a:t>
            </a:r>
            <a:r>
              <a:rPr b="1" lang="ja" sz="1400">
                <a:solidFill>
                  <a:schemeClr val="dk1"/>
                </a:solidFill>
              </a:rPr>
              <a:t>ようになりました</a:t>
            </a:r>
            <a:endParaRPr sz="1380"/>
          </a:p>
          <a:p>
            <a:pPr indent="0" lvl="0" marL="0" rtl="0" algn="l">
              <a:lnSpc>
                <a:spcPct val="150000"/>
              </a:lnSpc>
              <a:spcBef>
                <a:spcPts val="0"/>
              </a:spcBef>
              <a:spcAft>
                <a:spcPts val="0"/>
              </a:spcAft>
              <a:buNone/>
            </a:pPr>
            <a:r>
              <a:t/>
            </a:r>
            <a:endParaRPr sz="1280"/>
          </a:p>
        </p:txBody>
      </p:sp>
      <p:sp>
        <p:nvSpPr>
          <p:cNvPr id="64" name="Google Shape;64;p14"/>
          <p:cNvSpPr txBox="1"/>
          <p:nvPr>
            <p:ph idx="1" type="subTitle"/>
          </p:nvPr>
        </p:nvSpPr>
        <p:spPr>
          <a:xfrm>
            <a:off x="311700" y="853988"/>
            <a:ext cx="8520600" cy="792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ja" sz="1600"/>
              <a:t>本マニュアルでは、202</a:t>
            </a:r>
            <a:r>
              <a:rPr lang="ja" sz="1600"/>
              <a:t>5</a:t>
            </a:r>
            <a:r>
              <a:rPr lang="ja" sz="1600"/>
              <a:t>年</a:t>
            </a:r>
            <a:r>
              <a:rPr lang="ja" sz="1600"/>
              <a:t>2</a:t>
            </a:r>
            <a:r>
              <a:rPr lang="ja" sz="1600"/>
              <a:t>月にリリースした機能について、次の内容の操作方法等を記載しております。</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2"/>
          <p:cNvPicPr preferRelativeResize="0"/>
          <p:nvPr/>
        </p:nvPicPr>
        <p:blipFill>
          <a:blip r:embed="rId3">
            <a:alphaModFix/>
          </a:blip>
          <a:stretch>
            <a:fillRect/>
          </a:stretch>
        </p:blipFill>
        <p:spPr>
          <a:xfrm>
            <a:off x="3026075" y="1802275"/>
            <a:ext cx="5806198" cy="2908774"/>
          </a:xfrm>
          <a:prstGeom prst="rect">
            <a:avLst/>
          </a:prstGeom>
          <a:noFill/>
          <a:ln>
            <a:noFill/>
          </a:ln>
          <a:effectLst>
            <a:outerShdw blurRad="57150" rotWithShape="0" algn="bl" dir="5400000" dist="19050">
              <a:srgbClr val="000000">
                <a:alpha val="50000"/>
              </a:srgbClr>
            </a:outerShdw>
          </a:effectLst>
        </p:spPr>
      </p:pic>
      <p:cxnSp>
        <p:nvCxnSpPr>
          <p:cNvPr id="269" name="Google Shape;269;p32"/>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270" name="Google Shape;270;p32"/>
          <p:cNvSpPr txBox="1"/>
          <p:nvPr>
            <p:ph type="ctrTitle"/>
          </p:nvPr>
        </p:nvSpPr>
        <p:spPr>
          <a:xfrm>
            <a:off x="311700" y="879775"/>
            <a:ext cx="8520600" cy="694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ja" sz="1600"/>
              <a:t>画面右上の名前＞メニューバーより「会議設定」＞「目的事項設定」を選択します。</a:t>
            </a:r>
            <a:endParaRPr sz="1600"/>
          </a:p>
        </p:txBody>
      </p:sp>
      <p:sp>
        <p:nvSpPr>
          <p:cNvPr id="271" name="Google Shape;271;p32"/>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1-1.目的事項設定の追加（1/2）</a:t>
            </a:r>
            <a:endParaRPr sz="2020"/>
          </a:p>
        </p:txBody>
      </p:sp>
      <p:sp>
        <p:nvSpPr>
          <p:cNvPr id="272" name="Google Shape;272;p32"/>
          <p:cNvSpPr/>
          <p:nvPr/>
        </p:nvSpPr>
        <p:spPr>
          <a:xfrm>
            <a:off x="5393175" y="3027125"/>
            <a:ext cx="887700" cy="8931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2"/>
          <p:cNvSpPr/>
          <p:nvPr/>
        </p:nvSpPr>
        <p:spPr>
          <a:xfrm>
            <a:off x="3026100" y="4586550"/>
            <a:ext cx="435600" cy="1245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2"/>
          <p:cNvSpPr txBox="1"/>
          <p:nvPr/>
        </p:nvSpPr>
        <p:spPr>
          <a:xfrm>
            <a:off x="2834275" y="4310850"/>
            <a:ext cx="2101500" cy="4002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6AA84F"/>
              </a:solidFill>
            </a:endParaRPr>
          </a:p>
        </p:txBody>
      </p:sp>
      <p:pic>
        <p:nvPicPr>
          <p:cNvPr id="275" name="Google Shape;275;p32"/>
          <p:cNvPicPr preferRelativeResize="0"/>
          <p:nvPr/>
        </p:nvPicPr>
        <p:blipFill>
          <a:blip r:embed="rId4">
            <a:alphaModFix/>
          </a:blip>
          <a:stretch>
            <a:fillRect/>
          </a:stretch>
        </p:blipFill>
        <p:spPr>
          <a:xfrm>
            <a:off x="480350" y="2142525"/>
            <a:ext cx="1563674" cy="2046200"/>
          </a:xfrm>
          <a:prstGeom prst="rect">
            <a:avLst/>
          </a:prstGeom>
          <a:noFill/>
          <a:ln>
            <a:noFill/>
          </a:ln>
        </p:spPr>
      </p:pic>
      <p:sp>
        <p:nvSpPr>
          <p:cNvPr id="276" name="Google Shape;276;p32"/>
          <p:cNvSpPr/>
          <p:nvPr/>
        </p:nvSpPr>
        <p:spPr>
          <a:xfrm>
            <a:off x="2325050" y="2939575"/>
            <a:ext cx="420000" cy="452100"/>
          </a:xfrm>
          <a:prstGeom prst="rightArrow">
            <a:avLst>
              <a:gd fmla="val 50000" name="adj1"/>
              <a:gd fmla="val 50000"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7" name="Google Shape;277;p32"/>
          <p:cNvSpPr/>
          <p:nvPr/>
        </p:nvSpPr>
        <p:spPr>
          <a:xfrm>
            <a:off x="527788" y="3216375"/>
            <a:ext cx="1468800" cy="3135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33"/>
          <p:cNvPicPr preferRelativeResize="0"/>
          <p:nvPr/>
        </p:nvPicPr>
        <p:blipFill>
          <a:blip r:embed="rId3">
            <a:alphaModFix/>
          </a:blip>
          <a:stretch>
            <a:fillRect/>
          </a:stretch>
        </p:blipFill>
        <p:spPr>
          <a:xfrm>
            <a:off x="199750" y="1918362"/>
            <a:ext cx="3288051" cy="2834674"/>
          </a:xfrm>
          <a:prstGeom prst="rect">
            <a:avLst/>
          </a:prstGeom>
          <a:noFill/>
          <a:ln>
            <a:noFill/>
          </a:ln>
          <a:effectLst>
            <a:outerShdw blurRad="57150" rotWithShape="0" algn="bl" dir="5400000" dist="19050">
              <a:srgbClr val="000000">
                <a:alpha val="50000"/>
              </a:srgbClr>
            </a:outerShdw>
          </a:effectLst>
        </p:spPr>
      </p:pic>
      <p:cxnSp>
        <p:nvCxnSpPr>
          <p:cNvPr id="283" name="Google Shape;283;p33"/>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284" name="Google Shape;284;p33"/>
          <p:cNvSpPr txBox="1"/>
          <p:nvPr>
            <p:ph type="ctrTitle"/>
          </p:nvPr>
        </p:nvSpPr>
        <p:spPr>
          <a:xfrm>
            <a:off x="311700" y="879775"/>
            <a:ext cx="8520600" cy="675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ja" sz="1600"/>
              <a:t>「目的事項の名称」に名称を入力し保存後、招集通知で選択可能になります。</a:t>
            </a:r>
            <a:br>
              <a:rPr lang="ja" sz="1600"/>
            </a:br>
            <a:r>
              <a:rPr lang="ja" sz="1600"/>
              <a:t>※一度使用した目的事項の削除は出来なくなりますのでご注意ください</a:t>
            </a:r>
            <a:endParaRPr sz="1600"/>
          </a:p>
        </p:txBody>
      </p:sp>
      <p:sp>
        <p:nvSpPr>
          <p:cNvPr id="285" name="Google Shape;285;p33"/>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1-1.目的事項設定の追加（2/2）</a:t>
            </a:r>
            <a:endParaRPr sz="2020"/>
          </a:p>
        </p:txBody>
      </p:sp>
      <p:sp>
        <p:nvSpPr>
          <p:cNvPr id="286" name="Google Shape;286;p33"/>
          <p:cNvSpPr/>
          <p:nvPr/>
        </p:nvSpPr>
        <p:spPr>
          <a:xfrm>
            <a:off x="276300" y="3568925"/>
            <a:ext cx="3041400" cy="5727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3"/>
          <p:cNvSpPr/>
          <p:nvPr/>
        </p:nvSpPr>
        <p:spPr>
          <a:xfrm>
            <a:off x="3525375" y="3001150"/>
            <a:ext cx="455700" cy="481800"/>
          </a:xfrm>
          <a:prstGeom prst="rightArrow">
            <a:avLst>
              <a:gd fmla="val 50000" name="adj1"/>
              <a:gd fmla="val 50000"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8" name="Google Shape;288;p33"/>
          <p:cNvPicPr preferRelativeResize="0"/>
          <p:nvPr/>
        </p:nvPicPr>
        <p:blipFill>
          <a:blip r:embed="rId4">
            <a:alphaModFix/>
          </a:blip>
          <a:stretch>
            <a:fillRect/>
          </a:stretch>
        </p:blipFill>
        <p:spPr>
          <a:xfrm>
            <a:off x="4018675" y="1600088"/>
            <a:ext cx="2025451" cy="3283923"/>
          </a:xfrm>
          <a:prstGeom prst="rect">
            <a:avLst/>
          </a:prstGeom>
          <a:noFill/>
          <a:ln>
            <a:noFill/>
          </a:ln>
          <a:effectLst>
            <a:outerShdw blurRad="57150" rotWithShape="0" algn="bl" dir="5400000" dist="19050">
              <a:srgbClr val="000000">
                <a:alpha val="50000"/>
              </a:srgbClr>
            </a:outerShdw>
          </a:effectLst>
        </p:spPr>
      </p:pic>
      <p:sp>
        <p:nvSpPr>
          <p:cNvPr id="289" name="Google Shape;289;p33"/>
          <p:cNvSpPr/>
          <p:nvPr/>
        </p:nvSpPr>
        <p:spPr>
          <a:xfrm>
            <a:off x="4092800" y="3635825"/>
            <a:ext cx="1634400" cy="11532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3"/>
          <p:cNvSpPr txBox="1"/>
          <p:nvPr/>
        </p:nvSpPr>
        <p:spPr>
          <a:xfrm>
            <a:off x="4572000" y="3093510"/>
            <a:ext cx="1542000" cy="5850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300">
                <a:solidFill>
                  <a:srgbClr val="6AA84F"/>
                </a:solidFill>
              </a:rPr>
              <a:t>招集通知の作成</a:t>
            </a:r>
            <a:endParaRPr b="1" sz="1300">
              <a:solidFill>
                <a:srgbClr val="6AA84F"/>
              </a:solidFill>
            </a:endParaRPr>
          </a:p>
          <a:p>
            <a:pPr indent="0" lvl="0" marL="0" rtl="0" algn="l">
              <a:spcBef>
                <a:spcPts val="0"/>
              </a:spcBef>
              <a:spcAft>
                <a:spcPts val="0"/>
              </a:spcAft>
              <a:buNone/>
            </a:pPr>
            <a:r>
              <a:rPr b="1" lang="ja" sz="1300">
                <a:solidFill>
                  <a:srgbClr val="6AA84F"/>
                </a:solidFill>
              </a:rPr>
              <a:t>画面で選択可能に</a:t>
            </a:r>
            <a:endParaRPr b="1" sz="1300">
              <a:solidFill>
                <a:srgbClr val="6AA84F"/>
              </a:solidFill>
            </a:endParaRPr>
          </a:p>
        </p:txBody>
      </p:sp>
      <p:pic>
        <p:nvPicPr>
          <p:cNvPr id="291" name="Google Shape;291;p33"/>
          <p:cNvPicPr preferRelativeResize="0"/>
          <p:nvPr/>
        </p:nvPicPr>
        <p:blipFill rotWithShape="1">
          <a:blip r:embed="rId5">
            <a:alphaModFix/>
          </a:blip>
          <a:srcRect b="0" l="37011" r="0" t="0"/>
          <a:stretch/>
        </p:blipFill>
        <p:spPr>
          <a:xfrm>
            <a:off x="6245750" y="2259506"/>
            <a:ext cx="2586552" cy="2411701"/>
          </a:xfrm>
          <a:prstGeom prst="rect">
            <a:avLst/>
          </a:prstGeom>
          <a:noFill/>
          <a:ln>
            <a:noFill/>
          </a:ln>
          <a:effectLst>
            <a:outerShdw blurRad="57150" rotWithShape="0" algn="bl" dir="5400000" dist="19050">
              <a:srgbClr val="000000">
                <a:alpha val="50000"/>
              </a:srgbClr>
            </a:outerShdw>
          </a:effectLst>
        </p:spPr>
      </p:pic>
      <p:sp>
        <p:nvSpPr>
          <p:cNvPr id="292" name="Google Shape;292;p33"/>
          <p:cNvSpPr txBox="1"/>
          <p:nvPr/>
        </p:nvSpPr>
        <p:spPr>
          <a:xfrm>
            <a:off x="6146000" y="1674500"/>
            <a:ext cx="2901300" cy="5850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300">
                <a:solidFill>
                  <a:srgbClr val="6AA84F"/>
                </a:solidFill>
              </a:rPr>
              <a:t>カスタム会議の招集通知の右上</a:t>
            </a:r>
            <a:endParaRPr b="1" sz="1300">
              <a:solidFill>
                <a:srgbClr val="6AA84F"/>
              </a:solidFill>
            </a:endParaRPr>
          </a:p>
          <a:p>
            <a:pPr indent="0" lvl="0" marL="0" rtl="0" algn="l">
              <a:spcBef>
                <a:spcPts val="0"/>
              </a:spcBef>
              <a:spcAft>
                <a:spcPts val="0"/>
              </a:spcAft>
              <a:buNone/>
            </a:pPr>
            <a:r>
              <a:rPr b="1" lang="ja" sz="1300">
                <a:solidFill>
                  <a:srgbClr val="6AA84F"/>
                </a:solidFill>
              </a:rPr>
              <a:t>「付議事項の挿入」より選択可能に</a:t>
            </a:r>
            <a:endParaRPr b="1" sz="1300">
              <a:solidFill>
                <a:srgbClr val="6AA84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34"/>
          <p:cNvPicPr preferRelativeResize="0"/>
          <p:nvPr/>
        </p:nvPicPr>
        <p:blipFill>
          <a:blip r:embed="rId3">
            <a:alphaModFix/>
          </a:blip>
          <a:stretch>
            <a:fillRect/>
          </a:stretch>
        </p:blipFill>
        <p:spPr>
          <a:xfrm>
            <a:off x="530225" y="2423650"/>
            <a:ext cx="4464225" cy="2561250"/>
          </a:xfrm>
          <a:prstGeom prst="rect">
            <a:avLst/>
          </a:prstGeom>
          <a:noFill/>
          <a:ln>
            <a:noFill/>
          </a:ln>
          <a:effectLst>
            <a:outerShdw blurRad="57150" rotWithShape="0" algn="bl" dir="5400000" dist="19050">
              <a:srgbClr val="000000">
                <a:alpha val="50000"/>
              </a:srgbClr>
            </a:outerShdw>
          </a:effectLst>
        </p:spPr>
      </p:pic>
      <p:cxnSp>
        <p:nvCxnSpPr>
          <p:cNvPr id="298" name="Google Shape;298;p34"/>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299" name="Google Shape;299;p34"/>
          <p:cNvSpPr txBox="1"/>
          <p:nvPr>
            <p:ph type="ctrTitle"/>
          </p:nvPr>
        </p:nvSpPr>
        <p:spPr>
          <a:xfrm>
            <a:off x="311700" y="879775"/>
            <a:ext cx="8520600" cy="922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ja" sz="1600"/>
              <a:t>会議設定＞「議案テンプレート」より、よく使う議案タイトル/議事録文を登録可能です。</a:t>
            </a:r>
            <a:br>
              <a:rPr lang="ja" sz="1600"/>
            </a:br>
            <a:endParaRPr sz="1600"/>
          </a:p>
        </p:txBody>
      </p:sp>
      <p:sp>
        <p:nvSpPr>
          <p:cNvPr id="300" name="Google Shape;300;p34"/>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（補足）1-2.目的事項の議案テンプレート追加</a:t>
            </a:r>
            <a:endParaRPr sz="2020"/>
          </a:p>
        </p:txBody>
      </p:sp>
      <p:sp>
        <p:nvSpPr>
          <p:cNvPr id="301" name="Google Shape;301;p34"/>
          <p:cNvSpPr txBox="1"/>
          <p:nvPr/>
        </p:nvSpPr>
        <p:spPr>
          <a:xfrm>
            <a:off x="7290575" y="3675500"/>
            <a:ext cx="1859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302" name="Google Shape;302;p34"/>
          <p:cNvPicPr preferRelativeResize="0"/>
          <p:nvPr/>
        </p:nvPicPr>
        <p:blipFill>
          <a:blip r:embed="rId4">
            <a:alphaModFix/>
          </a:blip>
          <a:stretch>
            <a:fillRect/>
          </a:stretch>
        </p:blipFill>
        <p:spPr>
          <a:xfrm>
            <a:off x="507809" y="1286337"/>
            <a:ext cx="4509056" cy="922500"/>
          </a:xfrm>
          <a:prstGeom prst="rect">
            <a:avLst/>
          </a:prstGeom>
          <a:noFill/>
          <a:ln>
            <a:noFill/>
          </a:ln>
          <a:effectLst>
            <a:outerShdw blurRad="57150" rotWithShape="0" algn="bl" dir="5400000" dist="19050">
              <a:srgbClr val="000000">
                <a:alpha val="50000"/>
              </a:srgbClr>
            </a:outerShdw>
          </a:effectLst>
        </p:spPr>
      </p:pic>
      <p:sp>
        <p:nvSpPr>
          <p:cNvPr id="303" name="Google Shape;303;p34"/>
          <p:cNvSpPr/>
          <p:nvPr/>
        </p:nvSpPr>
        <p:spPr>
          <a:xfrm>
            <a:off x="2230100" y="2180913"/>
            <a:ext cx="460500" cy="3147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 name="Google Shape;304;p34"/>
          <p:cNvSpPr/>
          <p:nvPr/>
        </p:nvSpPr>
        <p:spPr>
          <a:xfrm rot="10800000">
            <a:off x="570100" y="2821850"/>
            <a:ext cx="1968600" cy="2538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4"/>
          <p:cNvSpPr/>
          <p:nvPr/>
        </p:nvSpPr>
        <p:spPr>
          <a:xfrm rot="10800000">
            <a:off x="570100" y="3125787"/>
            <a:ext cx="1968600" cy="2538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4"/>
          <p:cNvSpPr/>
          <p:nvPr/>
        </p:nvSpPr>
        <p:spPr>
          <a:xfrm rot="10800000">
            <a:off x="570100" y="3419062"/>
            <a:ext cx="1968600" cy="2538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4"/>
          <p:cNvSpPr/>
          <p:nvPr/>
        </p:nvSpPr>
        <p:spPr>
          <a:xfrm rot="10800000">
            <a:off x="570100" y="3712325"/>
            <a:ext cx="1968600" cy="2538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4"/>
          <p:cNvSpPr/>
          <p:nvPr/>
        </p:nvSpPr>
        <p:spPr>
          <a:xfrm rot="10800000">
            <a:off x="570100" y="4095225"/>
            <a:ext cx="2031900" cy="8679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4"/>
          <p:cNvSpPr txBox="1"/>
          <p:nvPr/>
        </p:nvSpPr>
        <p:spPr>
          <a:xfrm>
            <a:off x="5080975" y="1766775"/>
            <a:ext cx="3984000" cy="27705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①議案テンプレートの「新規作成」を選択し、下記それぞれの項目を入力する。</a:t>
            </a:r>
            <a:endParaRPr b="1">
              <a:solidFill>
                <a:srgbClr val="6AA84F"/>
              </a:solidFill>
            </a:endParaRPr>
          </a:p>
          <a:p>
            <a:pPr indent="0" lvl="0" marL="0" rtl="0" algn="l">
              <a:spcBef>
                <a:spcPts val="0"/>
              </a:spcBef>
              <a:spcAft>
                <a:spcPts val="0"/>
              </a:spcAft>
              <a:buNone/>
            </a:pPr>
            <a:r>
              <a:t/>
            </a:r>
            <a:endParaRPr b="1">
              <a:solidFill>
                <a:srgbClr val="6AA84F"/>
              </a:solidFill>
            </a:endParaRPr>
          </a:p>
          <a:p>
            <a:pPr indent="0" lvl="0" marL="0" rtl="0" algn="l">
              <a:spcBef>
                <a:spcPts val="0"/>
              </a:spcBef>
              <a:spcAft>
                <a:spcPts val="0"/>
              </a:spcAft>
              <a:buClr>
                <a:schemeClr val="dk1"/>
              </a:buClr>
              <a:buSzPts val="1100"/>
              <a:buFont typeface="Arial"/>
              <a:buNone/>
            </a:pPr>
            <a:r>
              <a:rPr b="1" lang="ja">
                <a:solidFill>
                  <a:srgbClr val="6AA84F"/>
                </a:solidFill>
              </a:rPr>
              <a:t>====================</a:t>
            </a:r>
            <a:endParaRPr b="1">
              <a:solidFill>
                <a:srgbClr val="6AA84F"/>
              </a:solidFill>
            </a:endParaRPr>
          </a:p>
          <a:p>
            <a:pPr indent="0" lvl="0" marL="0" rtl="0" algn="l">
              <a:spcBef>
                <a:spcPts val="0"/>
              </a:spcBef>
              <a:spcAft>
                <a:spcPts val="0"/>
              </a:spcAft>
              <a:buNone/>
            </a:pPr>
            <a:r>
              <a:rPr b="1" lang="ja">
                <a:solidFill>
                  <a:srgbClr val="6AA84F"/>
                </a:solidFill>
              </a:rPr>
              <a:t>　②タイトル（フリー入力）</a:t>
            </a:r>
            <a:endParaRPr b="1">
              <a:solidFill>
                <a:srgbClr val="6AA84F"/>
              </a:solidFill>
            </a:endParaRPr>
          </a:p>
          <a:p>
            <a:pPr indent="0" lvl="0" marL="0" rtl="0" algn="l">
              <a:spcBef>
                <a:spcPts val="0"/>
              </a:spcBef>
              <a:spcAft>
                <a:spcPts val="0"/>
              </a:spcAft>
              <a:buNone/>
            </a:pPr>
            <a:r>
              <a:rPr b="1" lang="ja">
                <a:solidFill>
                  <a:srgbClr val="6AA84F"/>
                </a:solidFill>
              </a:rPr>
              <a:t>　③会議体（プルダウン選択）</a:t>
            </a:r>
            <a:endParaRPr b="1">
              <a:solidFill>
                <a:srgbClr val="6AA84F"/>
              </a:solidFill>
            </a:endParaRPr>
          </a:p>
          <a:p>
            <a:pPr indent="0" lvl="0" marL="0" rtl="0" algn="l">
              <a:spcBef>
                <a:spcPts val="0"/>
              </a:spcBef>
              <a:spcAft>
                <a:spcPts val="0"/>
              </a:spcAft>
              <a:buNone/>
            </a:pPr>
            <a:r>
              <a:rPr b="1" lang="ja">
                <a:solidFill>
                  <a:srgbClr val="6AA84F"/>
                </a:solidFill>
              </a:rPr>
              <a:t>　④目的事項（作成した目的事項を選択）</a:t>
            </a:r>
            <a:endParaRPr b="1">
              <a:solidFill>
                <a:srgbClr val="6AA84F"/>
              </a:solidFill>
            </a:endParaRPr>
          </a:p>
          <a:p>
            <a:pPr indent="0" lvl="0" marL="0" rtl="0" algn="l">
              <a:spcBef>
                <a:spcPts val="0"/>
              </a:spcBef>
              <a:spcAft>
                <a:spcPts val="0"/>
              </a:spcAft>
              <a:buNone/>
            </a:pPr>
            <a:r>
              <a:rPr b="1" lang="ja">
                <a:solidFill>
                  <a:srgbClr val="6AA84F"/>
                </a:solidFill>
              </a:rPr>
              <a:t>　⑤招集通知名（フリー入力）</a:t>
            </a:r>
            <a:endParaRPr b="1">
              <a:solidFill>
                <a:srgbClr val="6AA84F"/>
              </a:solidFill>
            </a:endParaRPr>
          </a:p>
          <a:p>
            <a:pPr indent="0" lvl="0" marL="0" rtl="0" algn="l">
              <a:spcBef>
                <a:spcPts val="0"/>
              </a:spcBef>
              <a:spcAft>
                <a:spcPts val="0"/>
              </a:spcAft>
              <a:buNone/>
            </a:pPr>
            <a:r>
              <a:rPr b="1" lang="ja">
                <a:solidFill>
                  <a:srgbClr val="6AA84F"/>
                </a:solidFill>
              </a:rPr>
              <a:t>　⑥議事録内容（フリー入力）</a:t>
            </a:r>
            <a:endParaRPr b="1">
              <a:solidFill>
                <a:srgbClr val="6AA84F"/>
              </a:solidFill>
            </a:endParaRPr>
          </a:p>
          <a:p>
            <a:pPr indent="0" lvl="0" marL="0" rtl="0" algn="l">
              <a:spcBef>
                <a:spcPts val="0"/>
              </a:spcBef>
              <a:spcAft>
                <a:spcPts val="0"/>
              </a:spcAft>
              <a:buNone/>
            </a:pPr>
            <a:r>
              <a:rPr b="1" lang="ja">
                <a:solidFill>
                  <a:srgbClr val="6AA84F"/>
                </a:solidFill>
              </a:rPr>
              <a:t>====================</a:t>
            </a:r>
            <a:endParaRPr b="1">
              <a:solidFill>
                <a:srgbClr val="6AA84F"/>
              </a:solidFill>
            </a:endParaRPr>
          </a:p>
          <a:p>
            <a:pPr indent="0" lvl="0" marL="0" rtl="0" algn="l">
              <a:spcBef>
                <a:spcPts val="0"/>
              </a:spcBef>
              <a:spcAft>
                <a:spcPts val="0"/>
              </a:spcAft>
              <a:buNone/>
            </a:pPr>
            <a:r>
              <a:t/>
            </a:r>
            <a:endParaRPr b="1">
              <a:solidFill>
                <a:srgbClr val="6AA84F"/>
              </a:solidFill>
            </a:endParaRPr>
          </a:p>
          <a:p>
            <a:pPr indent="0" lvl="0" marL="0" rtl="0" algn="l">
              <a:spcBef>
                <a:spcPts val="0"/>
              </a:spcBef>
              <a:spcAft>
                <a:spcPts val="0"/>
              </a:spcAft>
              <a:buClr>
                <a:schemeClr val="dk1"/>
              </a:buClr>
              <a:buSzPts val="1100"/>
              <a:buFont typeface="Arial"/>
              <a:buNone/>
            </a:pPr>
            <a:r>
              <a:rPr b="1" lang="ja">
                <a:solidFill>
                  <a:srgbClr val="6AA84F"/>
                </a:solidFill>
              </a:rPr>
              <a:t>⑦最後に「保存」を選択する。</a:t>
            </a:r>
            <a:endParaRPr b="1">
              <a:solidFill>
                <a:srgbClr val="6AA84F"/>
              </a:solidFill>
            </a:endParaRPr>
          </a:p>
        </p:txBody>
      </p:sp>
      <p:sp>
        <p:nvSpPr>
          <p:cNvPr id="310" name="Google Shape;310;p34"/>
          <p:cNvSpPr txBox="1"/>
          <p:nvPr/>
        </p:nvSpPr>
        <p:spPr>
          <a:xfrm>
            <a:off x="4435775" y="1122525"/>
            <a:ext cx="392700" cy="2538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ja">
                <a:solidFill>
                  <a:srgbClr val="6AA84F"/>
                </a:solidFill>
              </a:rPr>
              <a:t>①</a:t>
            </a:r>
            <a:endParaRPr sz="1800">
              <a:solidFill>
                <a:schemeClr val="dk2"/>
              </a:solidFill>
            </a:endParaRPr>
          </a:p>
        </p:txBody>
      </p:sp>
      <p:sp>
        <p:nvSpPr>
          <p:cNvPr id="311" name="Google Shape;311;p34"/>
          <p:cNvSpPr txBox="1"/>
          <p:nvPr/>
        </p:nvSpPr>
        <p:spPr>
          <a:xfrm>
            <a:off x="273450" y="2682600"/>
            <a:ext cx="35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②</a:t>
            </a:r>
            <a:endParaRPr b="1">
              <a:solidFill>
                <a:srgbClr val="6AA84F"/>
              </a:solidFill>
            </a:endParaRPr>
          </a:p>
        </p:txBody>
      </p:sp>
      <p:sp>
        <p:nvSpPr>
          <p:cNvPr id="312" name="Google Shape;312;p34"/>
          <p:cNvSpPr txBox="1"/>
          <p:nvPr/>
        </p:nvSpPr>
        <p:spPr>
          <a:xfrm>
            <a:off x="273450" y="2951925"/>
            <a:ext cx="35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③</a:t>
            </a:r>
            <a:endParaRPr b="1">
              <a:solidFill>
                <a:srgbClr val="6AA84F"/>
              </a:solidFill>
            </a:endParaRPr>
          </a:p>
        </p:txBody>
      </p:sp>
      <p:sp>
        <p:nvSpPr>
          <p:cNvPr id="313" name="Google Shape;313;p34"/>
          <p:cNvSpPr txBox="1"/>
          <p:nvPr/>
        </p:nvSpPr>
        <p:spPr>
          <a:xfrm>
            <a:off x="273450" y="3238913"/>
            <a:ext cx="35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④</a:t>
            </a:r>
            <a:endParaRPr b="1">
              <a:solidFill>
                <a:srgbClr val="6AA84F"/>
              </a:solidFill>
            </a:endParaRPr>
          </a:p>
        </p:txBody>
      </p:sp>
      <p:sp>
        <p:nvSpPr>
          <p:cNvPr id="314" name="Google Shape;314;p34"/>
          <p:cNvSpPr txBox="1"/>
          <p:nvPr/>
        </p:nvSpPr>
        <p:spPr>
          <a:xfrm>
            <a:off x="274475" y="3556575"/>
            <a:ext cx="46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⑤</a:t>
            </a:r>
            <a:endParaRPr b="1">
              <a:solidFill>
                <a:srgbClr val="6AA84F"/>
              </a:solidFill>
            </a:endParaRPr>
          </a:p>
        </p:txBody>
      </p:sp>
      <p:sp>
        <p:nvSpPr>
          <p:cNvPr id="315" name="Google Shape;315;p34"/>
          <p:cNvSpPr txBox="1"/>
          <p:nvPr/>
        </p:nvSpPr>
        <p:spPr>
          <a:xfrm>
            <a:off x="274475" y="3963125"/>
            <a:ext cx="46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⑥</a:t>
            </a:r>
            <a:endParaRPr b="1">
              <a:solidFill>
                <a:srgbClr val="6AA84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35"/>
          <p:cNvPicPr preferRelativeResize="0"/>
          <p:nvPr/>
        </p:nvPicPr>
        <p:blipFill>
          <a:blip r:embed="rId3">
            <a:alphaModFix/>
          </a:blip>
          <a:stretch>
            <a:fillRect/>
          </a:stretch>
        </p:blipFill>
        <p:spPr>
          <a:xfrm>
            <a:off x="205275" y="2004638"/>
            <a:ext cx="6103450" cy="2351376"/>
          </a:xfrm>
          <a:prstGeom prst="rect">
            <a:avLst/>
          </a:prstGeom>
          <a:noFill/>
          <a:ln>
            <a:noFill/>
          </a:ln>
          <a:effectLst>
            <a:outerShdw blurRad="57150" rotWithShape="0" algn="bl" dir="5400000" dist="19050">
              <a:srgbClr val="000000">
                <a:alpha val="50000"/>
              </a:srgbClr>
            </a:outerShdw>
          </a:effectLst>
        </p:spPr>
      </p:pic>
      <p:cxnSp>
        <p:nvCxnSpPr>
          <p:cNvPr id="321" name="Google Shape;321;p35"/>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322" name="Google Shape;322;p35"/>
          <p:cNvSpPr txBox="1"/>
          <p:nvPr>
            <p:ph type="ctrTitle"/>
          </p:nvPr>
        </p:nvSpPr>
        <p:spPr>
          <a:xfrm>
            <a:off x="257625" y="858000"/>
            <a:ext cx="8828400" cy="922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ja" sz="1600"/>
              <a:t>　会議設定＞「議案番号設定」より、</a:t>
            </a:r>
            <a:endParaRPr sz="1600"/>
          </a:p>
          <a:p>
            <a:pPr indent="0" lvl="0" marL="0" rtl="0" algn="ctr">
              <a:spcBef>
                <a:spcPts val="0"/>
              </a:spcBef>
              <a:spcAft>
                <a:spcPts val="0"/>
              </a:spcAft>
              <a:buNone/>
            </a:pPr>
            <a:r>
              <a:rPr lang="ja" sz="1600"/>
              <a:t>「第◎号議案」「審議事項1」といった、議案番号の固定書式/数字形式を変更可能です。</a:t>
            </a:r>
            <a:endParaRPr sz="1600"/>
          </a:p>
        </p:txBody>
      </p:sp>
      <p:sp>
        <p:nvSpPr>
          <p:cNvPr id="323" name="Google Shape;323;p35"/>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（補足）1-3.目的事項の議案番号変更</a:t>
            </a:r>
            <a:endParaRPr sz="2020"/>
          </a:p>
        </p:txBody>
      </p:sp>
      <p:sp>
        <p:nvSpPr>
          <p:cNvPr id="324" name="Google Shape;324;p35"/>
          <p:cNvSpPr/>
          <p:nvPr/>
        </p:nvSpPr>
        <p:spPr>
          <a:xfrm>
            <a:off x="4059900" y="2525950"/>
            <a:ext cx="2101500" cy="16146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5"/>
          <p:cNvSpPr txBox="1"/>
          <p:nvPr/>
        </p:nvSpPr>
        <p:spPr>
          <a:xfrm>
            <a:off x="2834325" y="4274675"/>
            <a:ext cx="2101500" cy="4002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6AA84F"/>
              </a:solidFill>
            </a:endParaRPr>
          </a:p>
        </p:txBody>
      </p:sp>
      <p:sp>
        <p:nvSpPr>
          <p:cNvPr id="326" name="Google Shape;326;p35"/>
          <p:cNvSpPr/>
          <p:nvPr/>
        </p:nvSpPr>
        <p:spPr>
          <a:xfrm>
            <a:off x="257625" y="3111550"/>
            <a:ext cx="575700" cy="254100"/>
          </a:xfrm>
          <a:prstGeom prst="roundRect">
            <a:avLst>
              <a:gd fmla="val 7957"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5"/>
          <p:cNvSpPr/>
          <p:nvPr/>
        </p:nvSpPr>
        <p:spPr>
          <a:xfrm>
            <a:off x="6391800" y="3012538"/>
            <a:ext cx="420000" cy="452100"/>
          </a:xfrm>
          <a:prstGeom prst="rightArrow">
            <a:avLst>
              <a:gd fmla="val 50000" name="adj1"/>
              <a:gd fmla="val 50000"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28" name="Google Shape;328;p35"/>
          <p:cNvPicPr preferRelativeResize="0"/>
          <p:nvPr/>
        </p:nvPicPr>
        <p:blipFill>
          <a:blip r:embed="rId4">
            <a:alphaModFix/>
          </a:blip>
          <a:stretch>
            <a:fillRect/>
          </a:stretch>
        </p:blipFill>
        <p:spPr>
          <a:xfrm>
            <a:off x="6811812" y="2225636"/>
            <a:ext cx="2126201" cy="840126"/>
          </a:xfrm>
          <a:prstGeom prst="rect">
            <a:avLst/>
          </a:prstGeom>
          <a:noFill/>
          <a:ln>
            <a:noFill/>
          </a:ln>
          <a:effectLst>
            <a:outerShdw blurRad="57150" rotWithShape="0" algn="bl" dir="5400000" dist="19050">
              <a:srgbClr val="000000">
                <a:alpha val="50000"/>
              </a:srgbClr>
            </a:outerShdw>
          </a:effectLst>
        </p:spPr>
      </p:pic>
      <p:pic>
        <p:nvPicPr>
          <p:cNvPr id="329" name="Google Shape;329;p35"/>
          <p:cNvPicPr preferRelativeResize="0"/>
          <p:nvPr/>
        </p:nvPicPr>
        <p:blipFill>
          <a:blip r:embed="rId5">
            <a:alphaModFix/>
          </a:blip>
          <a:stretch>
            <a:fillRect/>
          </a:stretch>
        </p:blipFill>
        <p:spPr>
          <a:xfrm>
            <a:off x="6811788" y="3266225"/>
            <a:ext cx="2161549" cy="9225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SzPts val="935"/>
              <a:buNone/>
            </a:pPr>
            <a:r>
              <a:rPr lang="ja" sz="2180"/>
              <a:t>1</a:t>
            </a:r>
            <a:r>
              <a:rPr lang="ja" sz="2180"/>
              <a:t>．</a:t>
            </a:r>
            <a:r>
              <a:rPr lang="ja" sz="2180"/>
              <a:t>資料アップロードと同時に閲覧権限が設定できるようになりました</a:t>
            </a:r>
            <a:endParaRPr sz="2180"/>
          </a:p>
        </p:txBody>
      </p:sp>
      <p:cxnSp>
        <p:nvCxnSpPr>
          <p:cNvPr id="70" name="Google Shape;70;p15"/>
          <p:cNvCxnSpPr/>
          <p:nvPr/>
        </p:nvCxnSpPr>
        <p:spPr>
          <a:xfrm>
            <a:off x="311700" y="2968050"/>
            <a:ext cx="8520600" cy="0"/>
          </a:xfrm>
          <a:prstGeom prst="straightConnector1">
            <a:avLst/>
          </a:prstGeom>
          <a:noFill/>
          <a:ln cap="flat" cmpd="sng" w="9525">
            <a:solidFill>
              <a:schemeClr val="dk2"/>
            </a:solidFill>
            <a:prstDash val="solid"/>
            <a:round/>
            <a:headEnd len="med" w="med" type="none"/>
            <a:tailEnd len="med" w="med" type="none"/>
          </a:ln>
        </p:spPr>
      </p:cxnSp>
      <p:sp>
        <p:nvSpPr>
          <p:cNvPr id="71" name="Google Shape;71;p15"/>
          <p:cNvSpPr txBox="1"/>
          <p:nvPr>
            <p:ph idx="4294967295" type="title"/>
          </p:nvPr>
        </p:nvSpPr>
        <p:spPr>
          <a:xfrm>
            <a:off x="388775" y="3229075"/>
            <a:ext cx="8520600" cy="92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600"/>
              <a:t>従来、資料の閲覧制限は、資料のアップロード完了後に1つ1つ設定できる仕様でしたが、資料アップロード作業と同時に閲覧制限の設定が可能となりました。</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3022274" y="2483850"/>
            <a:ext cx="2981450" cy="1609826"/>
          </a:xfrm>
          <a:prstGeom prst="rect">
            <a:avLst/>
          </a:prstGeom>
          <a:noFill/>
          <a:ln>
            <a:noFill/>
          </a:ln>
          <a:effectLst>
            <a:outerShdw blurRad="57150" rotWithShape="0" algn="bl" dir="5400000" dist="19050">
              <a:srgbClr val="000000">
                <a:alpha val="50000"/>
              </a:srgbClr>
            </a:outerShdw>
          </a:effectLst>
        </p:spPr>
      </p:pic>
      <p:cxnSp>
        <p:nvCxnSpPr>
          <p:cNvPr id="77" name="Google Shape;77;p16"/>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78" name="Google Shape;78;p16"/>
          <p:cNvSpPr txBox="1"/>
          <p:nvPr>
            <p:ph idx="4294967295" type="title"/>
          </p:nvPr>
        </p:nvSpPr>
        <p:spPr>
          <a:xfrm>
            <a:off x="311700" y="917925"/>
            <a:ext cx="8520600" cy="642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400"/>
              <a:t>今までは</a:t>
            </a:r>
            <a:r>
              <a:rPr lang="ja" sz="1400"/>
              <a:t>資料アップロード後に1つ1つ閲覧制限設定が必要でしたが、本リリースを通じて、</a:t>
            </a:r>
            <a:br>
              <a:rPr lang="ja" sz="1400"/>
            </a:br>
            <a:r>
              <a:rPr lang="ja" sz="1400"/>
              <a:t>アップロードと同時に資料の閲覧/ダウンロード権限＆メール通知をチェックボックスで設定可能になりました。</a:t>
            </a:r>
            <a:endParaRPr sz="1600"/>
          </a:p>
        </p:txBody>
      </p:sp>
      <p:sp>
        <p:nvSpPr>
          <p:cNvPr id="79" name="Google Shape;79;p16"/>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資料アップロードのタイミングで閲覧権限＆メール通知を設定する</a:t>
            </a:r>
            <a:endParaRPr sz="2020"/>
          </a:p>
        </p:txBody>
      </p:sp>
      <p:pic>
        <p:nvPicPr>
          <p:cNvPr id="80" name="Google Shape;80;p16"/>
          <p:cNvPicPr preferRelativeResize="0"/>
          <p:nvPr/>
        </p:nvPicPr>
        <p:blipFill>
          <a:blip r:embed="rId4">
            <a:alphaModFix/>
          </a:blip>
          <a:stretch>
            <a:fillRect/>
          </a:stretch>
        </p:blipFill>
        <p:spPr>
          <a:xfrm>
            <a:off x="58775" y="2660700"/>
            <a:ext cx="2422399" cy="1256125"/>
          </a:xfrm>
          <a:prstGeom prst="rect">
            <a:avLst/>
          </a:prstGeom>
          <a:noFill/>
          <a:ln>
            <a:noFill/>
          </a:ln>
          <a:effectLst>
            <a:outerShdw blurRad="57150" rotWithShape="0" algn="bl" dir="5400000" dist="19050">
              <a:srgbClr val="000000">
                <a:alpha val="50000"/>
              </a:srgbClr>
            </a:outerShdw>
          </a:effectLst>
        </p:spPr>
      </p:pic>
      <p:sp>
        <p:nvSpPr>
          <p:cNvPr id="81" name="Google Shape;81;p16"/>
          <p:cNvSpPr txBox="1"/>
          <p:nvPr/>
        </p:nvSpPr>
        <p:spPr>
          <a:xfrm>
            <a:off x="819975" y="1598375"/>
            <a:ext cx="900000" cy="4311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ja" sz="1600">
                <a:solidFill>
                  <a:srgbClr val="FF0000"/>
                </a:solidFill>
              </a:rPr>
              <a:t>Before</a:t>
            </a:r>
            <a:endParaRPr sz="1600">
              <a:solidFill>
                <a:srgbClr val="FF0000"/>
              </a:solidFill>
            </a:endParaRPr>
          </a:p>
        </p:txBody>
      </p:sp>
      <p:sp>
        <p:nvSpPr>
          <p:cNvPr id="82" name="Google Shape;82;p16"/>
          <p:cNvSpPr txBox="1"/>
          <p:nvPr/>
        </p:nvSpPr>
        <p:spPr>
          <a:xfrm>
            <a:off x="5752774" y="1579600"/>
            <a:ext cx="856500" cy="4617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800">
                <a:solidFill>
                  <a:srgbClr val="FF0000"/>
                </a:solidFill>
              </a:rPr>
              <a:t>After</a:t>
            </a:r>
            <a:endParaRPr b="1" sz="1800">
              <a:solidFill>
                <a:srgbClr val="FF0000"/>
              </a:solidFill>
            </a:endParaRPr>
          </a:p>
        </p:txBody>
      </p:sp>
      <p:sp>
        <p:nvSpPr>
          <p:cNvPr id="83" name="Google Shape;83;p16"/>
          <p:cNvSpPr/>
          <p:nvPr/>
        </p:nvSpPr>
        <p:spPr>
          <a:xfrm>
            <a:off x="4820225" y="2838625"/>
            <a:ext cx="1183500" cy="572700"/>
          </a:xfrm>
          <a:prstGeom prst="roundRect">
            <a:avLst>
              <a:gd fmla="val 15705"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nvSpPr>
        <p:spPr>
          <a:xfrm>
            <a:off x="0" y="2258763"/>
            <a:ext cx="3327900" cy="3540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100">
                <a:solidFill>
                  <a:srgbClr val="6AA84F"/>
                </a:solidFill>
              </a:rPr>
              <a:t>アップロードのみのステップだった・・・</a:t>
            </a:r>
            <a:endParaRPr b="1" sz="1100">
              <a:solidFill>
                <a:srgbClr val="6AA84F"/>
              </a:solidFill>
            </a:endParaRPr>
          </a:p>
        </p:txBody>
      </p:sp>
      <p:sp>
        <p:nvSpPr>
          <p:cNvPr id="85" name="Google Shape;85;p16"/>
          <p:cNvSpPr txBox="1"/>
          <p:nvPr/>
        </p:nvSpPr>
        <p:spPr>
          <a:xfrm>
            <a:off x="3124950" y="2093225"/>
            <a:ext cx="2894100" cy="3387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000">
                <a:solidFill>
                  <a:srgbClr val="6AA84F"/>
                </a:solidFill>
              </a:rPr>
              <a:t>アップロードステップ②（閲覧権限の設定）</a:t>
            </a:r>
            <a:endParaRPr b="1" sz="1000">
              <a:solidFill>
                <a:srgbClr val="6AA84F"/>
              </a:solidFill>
            </a:endParaRPr>
          </a:p>
        </p:txBody>
      </p:sp>
      <p:sp>
        <p:nvSpPr>
          <p:cNvPr id="86" name="Google Shape;86;p16"/>
          <p:cNvSpPr txBox="1"/>
          <p:nvPr/>
        </p:nvSpPr>
        <p:spPr>
          <a:xfrm>
            <a:off x="3235350" y="4232500"/>
            <a:ext cx="2673300" cy="5232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100">
                <a:solidFill>
                  <a:srgbClr val="6AA84F"/>
                </a:solidFill>
              </a:rPr>
              <a:t>閲覧およびダウンロードの権限を設定することができるようになりました</a:t>
            </a:r>
            <a:endParaRPr b="1" sz="1100">
              <a:solidFill>
                <a:srgbClr val="6AA84F"/>
              </a:solidFill>
            </a:endParaRPr>
          </a:p>
        </p:txBody>
      </p:sp>
      <p:sp>
        <p:nvSpPr>
          <p:cNvPr id="87" name="Google Shape;87;p16"/>
          <p:cNvSpPr/>
          <p:nvPr/>
        </p:nvSpPr>
        <p:spPr>
          <a:xfrm>
            <a:off x="2592872" y="2980225"/>
            <a:ext cx="317700" cy="431100"/>
          </a:xfrm>
          <a:prstGeom prst="rightArrow">
            <a:avLst>
              <a:gd fmla="val 50000" name="adj1"/>
              <a:gd fmla="val 50000"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8" name="Google Shape;88;p16"/>
          <p:cNvPicPr preferRelativeResize="0"/>
          <p:nvPr/>
        </p:nvPicPr>
        <p:blipFill>
          <a:blip r:embed="rId5">
            <a:alphaModFix/>
          </a:blip>
          <a:stretch>
            <a:fillRect/>
          </a:stretch>
        </p:blipFill>
        <p:spPr>
          <a:xfrm>
            <a:off x="6184375" y="2504736"/>
            <a:ext cx="2894049" cy="1568039"/>
          </a:xfrm>
          <a:prstGeom prst="rect">
            <a:avLst/>
          </a:prstGeom>
          <a:noFill/>
          <a:ln>
            <a:noFill/>
          </a:ln>
          <a:effectLst>
            <a:outerShdw blurRad="57150" rotWithShape="0" algn="bl" dir="5400000" dist="19050">
              <a:srgbClr val="000000">
                <a:alpha val="50000"/>
              </a:srgbClr>
            </a:outerShdw>
          </a:effectLst>
        </p:spPr>
      </p:pic>
      <p:sp>
        <p:nvSpPr>
          <p:cNvPr id="89" name="Google Shape;89;p16"/>
          <p:cNvSpPr txBox="1"/>
          <p:nvPr/>
        </p:nvSpPr>
        <p:spPr>
          <a:xfrm>
            <a:off x="6379500" y="2093225"/>
            <a:ext cx="2503800" cy="3387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000">
                <a:solidFill>
                  <a:srgbClr val="6AA84F"/>
                </a:solidFill>
              </a:rPr>
              <a:t>アップロードステップ③（メール設定）</a:t>
            </a:r>
            <a:endParaRPr b="1" sz="1000">
              <a:solidFill>
                <a:srgbClr val="6AA84F"/>
              </a:solidFill>
            </a:endParaRPr>
          </a:p>
        </p:txBody>
      </p:sp>
      <p:sp>
        <p:nvSpPr>
          <p:cNvPr id="90" name="Google Shape;90;p16"/>
          <p:cNvSpPr/>
          <p:nvPr/>
        </p:nvSpPr>
        <p:spPr>
          <a:xfrm>
            <a:off x="6225300" y="2838625"/>
            <a:ext cx="1142700" cy="481800"/>
          </a:xfrm>
          <a:prstGeom prst="roundRect">
            <a:avLst>
              <a:gd fmla="val 15705"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6"/>
          <p:cNvSpPr txBox="1"/>
          <p:nvPr/>
        </p:nvSpPr>
        <p:spPr>
          <a:xfrm>
            <a:off x="6294750" y="4232500"/>
            <a:ext cx="2673300" cy="3540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b="1" sz="1100">
              <a:solidFill>
                <a:srgbClr val="6AA84F"/>
              </a:solidFill>
            </a:endParaRPr>
          </a:p>
        </p:txBody>
      </p:sp>
      <p:sp>
        <p:nvSpPr>
          <p:cNvPr id="92" name="Google Shape;92;p16"/>
          <p:cNvSpPr txBox="1"/>
          <p:nvPr/>
        </p:nvSpPr>
        <p:spPr>
          <a:xfrm>
            <a:off x="6294750" y="4232500"/>
            <a:ext cx="2673300" cy="8619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100">
                <a:solidFill>
                  <a:srgbClr val="6AA84F"/>
                </a:solidFill>
              </a:rPr>
              <a:t>アップロードと並行してメール通知も可能になりました</a:t>
            </a:r>
            <a:endParaRPr b="1" sz="1100">
              <a:solidFill>
                <a:srgbClr val="6AA84F"/>
              </a:solidFill>
            </a:endParaRPr>
          </a:p>
          <a:p>
            <a:pPr indent="0" lvl="0" marL="0" rtl="0" algn="l">
              <a:spcBef>
                <a:spcPts val="0"/>
              </a:spcBef>
              <a:spcAft>
                <a:spcPts val="0"/>
              </a:spcAft>
              <a:buNone/>
            </a:pPr>
            <a:r>
              <a:rPr b="1" lang="ja" sz="1100">
                <a:solidFill>
                  <a:srgbClr val="6AA84F"/>
                </a:solidFill>
              </a:rPr>
              <a:t>＊誰にも通知しない場合は、☑を外し「追加する」に進んでください</a:t>
            </a:r>
            <a:endParaRPr b="1" sz="1100">
              <a:solidFill>
                <a:srgbClr val="6AA84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ja"/>
              <a:t>2．招集通知無しでも会議資料</a:t>
            </a:r>
            <a:r>
              <a:rPr lang="ja"/>
              <a:t>の通知を</a:t>
            </a:r>
            <a:endParaRPr/>
          </a:p>
          <a:p>
            <a:pPr indent="0" lvl="0" marL="0" rtl="0" algn="ctr">
              <a:spcBef>
                <a:spcPts val="0"/>
              </a:spcBef>
              <a:spcAft>
                <a:spcPts val="0"/>
              </a:spcAft>
              <a:buNone/>
            </a:pPr>
            <a:r>
              <a:rPr lang="ja"/>
              <a:t>送付できる</a:t>
            </a:r>
            <a:r>
              <a:rPr lang="ja"/>
              <a:t>ようになりました</a:t>
            </a:r>
            <a:endParaRPr/>
          </a:p>
        </p:txBody>
      </p:sp>
      <p:cxnSp>
        <p:nvCxnSpPr>
          <p:cNvPr id="98" name="Google Shape;98;p17"/>
          <p:cNvCxnSpPr/>
          <p:nvPr/>
        </p:nvCxnSpPr>
        <p:spPr>
          <a:xfrm>
            <a:off x="311700" y="2968050"/>
            <a:ext cx="8520600" cy="0"/>
          </a:xfrm>
          <a:prstGeom prst="straightConnector1">
            <a:avLst/>
          </a:prstGeom>
          <a:noFill/>
          <a:ln cap="flat" cmpd="sng" w="9525">
            <a:solidFill>
              <a:schemeClr val="dk2"/>
            </a:solidFill>
            <a:prstDash val="solid"/>
            <a:round/>
            <a:headEnd len="med" w="med" type="none"/>
            <a:tailEnd len="med" w="med" type="none"/>
          </a:ln>
        </p:spPr>
      </p:cxnSp>
      <p:sp>
        <p:nvSpPr>
          <p:cNvPr id="99" name="Google Shape;99;p17"/>
          <p:cNvSpPr txBox="1"/>
          <p:nvPr>
            <p:ph idx="4294967295" type="title"/>
          </p:nvPr>
        </p:nvSpPr>
        <p:spPr>
          <a:xfrm>
            <a:off x="311700" y="3226400"/>
            <a:ext cx="8520600" cy="92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600"/>
              <a:t>従来は、招集通知があれば会議資料の通知が送付できる仕様でしたが、招集通知が無しでも会議資料の通知が可能となりました。</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8"/>
          <p:cNvPicPr preferRelativeResize="0"/>
          <p:nvPr/>
        </p:nvPicPr>
        <p:blipFill>
          <a:blip r:embed="rId3">
            <a:alphaModFix/>
          </a:blip>
          <a:stretch>
            <a:fillRect/>
          </a:stretch>
        </p:blipFill>
        <p:spPr>
          <a:xfrm>
            <a:off x="357436" y="1933600"/>
            <a:ext cx="3586624" cy="1859825"/>
          </a:xfrm>
          <a:prstGeom prst="rect">
            <a:avLst/>
          </a:prstGeom>
          <a:noFill/>
          <a:ln>
            <a:noFill/>
          </a:ln>
          <a:effectLst>
            <a:outerShdw blurRad="57150" rotWithShape="0" algn="bl" dir="5400000" dist="19050">
              <a:srgbClr val="000000">
                <a:alpha val="50000"/>
              </a:srgbClr>
            </a:outerShdw>
          </a:effectLst>
        </p:spPr>
      </p:pic>
      <p:pic>
        <p:nvPicPr>
          <p:cNvPr id="105" name="Google Shape;105;p18"/>
          <p:cNvPicPr preferRelativeResize="0"/>
          <p:nvPr/>
        </p:nvPicPr>
        <p:blipFill>
          <a:blip r:embed="rId4">
            <a:alphaModFix/>
          </a:blip>
          <a:stretch>
            <a:fillRect/>
          </a:stretch>
        </p:blipFill>
        <p:spPr>
          <a:xfrm>
            <a:off x="2992312" y="3857679"/>
            <a:ext cx="1191200" cy="1037175"/>
          </a:xfrm>
          <a:prstGeom prst="rect">
            <a:avLst/>
          </a:prstGeom>
          <a:noFill/>
          <a:ln>
            <a:noFill/>
          </a:ln>
        </p:spPr>
      </p:pic>
      <p:cxnSp>
        <p:nvCxnSpPr>
          <p:cNvPr id="106" name="Google Shape;106;p18"/>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107" name="Google Shape;107;p18"/>
          <p:cNvSpPr txBox="1"/>
          <p:nvPr>
            <p:ph idx="4294967295" type="title"/>
          </p:nvPr>
        </p:nvSpPr>
        <p:spPr>
          <a:xfrm>
            <a:off x="311700" y="917925"/>
            <a:ext cx="8520600" cy="642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400"/>
              <a:t>　招集通知送付をしていなくとも、会議資料の通知メールの送付が可能になりました。</a:t>
            </a:r>
            <a:endParaRPr sz="1400"/>
          </a:p>
          <a:p>
            <a:pPr indent="0" lvl="0" marL="0" rtl="0" algn="l">
              <a:spcBef>
                <a:spcPts val="0"/>
              </a:spcBef>
              <a:spcAft>
                <a:spcPts val="0"/>
              </a:spcAft>
              <a:buNone/>
            </a:pPr>
            <a:r>
              <a:rPr lang="ja" sz="1400"/>
              <a:t>資料</a:t>
            </a:r>
            <a:r>
              <a:rPr lang="ja" sz="1400"/>
              <a:t>アップロードの際のメール通知の☑の付け外しで調整をします。</a:t>
            </a:r>
            <a:endParaRPr sz="1600"/>
          </a:p>
        </p:txBody>
      </p:sp>
      <p:sp>
        <p:nvSpPr>
          <p:cNvPr id="108" name="Google Shape;108;p18"/>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招集通知送付無しで会議資料の通知を送る</a:t>
            </a:r>
            <a:endParaRPr sz="2020"/>
          </a:p>
        </p:txBody>
      </p:sp>
      <p:sp>
        <p:nvSpPr>
          <p:cNvPr id="109" name="Google Shape;109;p18"/>
          <p:cNvSpPr txBox="1"/>
          <p:nvPr/>
        </p:nvSpPr>
        <p:spPr>
          <a:xfrm>
            <a:off x="1700727" y="1502500"/>
            <a:ext cx="900000" cy="4311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ja" sz="1600">
                <a:solidFill>
                  <a:srgbClr val="FF0000"/>
                </a:solidFill>
              </a:rPr>
              <a:t>Before</a:t>
            </a:r>
            <a:endParaRPr sz="1600">
              <a:solidFill>
                <a:srgbClr val="FF0000"/>
              </a:solidFill>
            </a:endParaRPr>
          </a:p>
        </p:txBody>
      </p:sp>
      <p:sp>
        <p:nvSpPr>
          <p:cNvPr id="110" name="Google Shape;110;p18"/>
          <p:cNvSpPr txBox="1"/>
          <p:nvPr/>
        </p:nvSpPr>
        <p:spPr>
          <a:xfrm>
            <a:off x="357425" y="4166800"/>
            <a:ext cx="2634900" cy="5541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200">
                <a:solidFill>
                  <a:srgbClr val="6AA84F"/>
                </a:solidFill>
              </a:rPr>
              <a:t>アップロード</a:t>
            </a:r>
            <a:r>
              <a:rPr b="1" lang="ja" sz="1200">
                <a:solidFill>
                  <a:srgbClr val="6AA84F"/>
                </a:solidFill>
              </a:rPr>
              <a:t>後も招集通知無しでは通知ができない・・・</a:t>
            </a:r>
            <a:endParaRPr b="1" sz="1200">
              <a:solidFill>
                <a:srgbClr val="6AA84F"/>
              </a:solidFill>
            </a:endParaRPr>
          </a:p>
        </p:txBody>
      </p:sp>
      <p:pic>
        <p:nvPicPr>
          <p:cNvPr id="111" name="Google Shape;111;p18"/>
          <p:cNvPicPr preferRelativeResize="0"/>
          <p:nvPr/>
        </p:nvPicPr>
        <p:blipFill>
          <a:blip r:embed="rId5">
            <a:alphaModFix/>
          </a:blip>
          <a:stretch>
            <a:fillRect/>
          </a:stretch>
        </p:blipFill>
        <p:spPr>
          <a:xfrm>
            <a:off x="4515900" y="2006625"/>
            <a:ext cx="4254151" cy="2467126"/>
          </a:xfrm>
          <a:prstGeom prst="rect">
            <a:avLst/>
          </a:prstGeom>
          <a:noFill/>
          <a:ln>
            <a:noFill/>
          </a:ln>
          <a:effectLst>
            <a:outerShdw blurRad="57150" rotWithShape="0" algn="bl" dir="5400000" dist="19050">
              <a:srgbClr val="000000">
                <a:alpha val="50000"/>
              </a:srgbClr>
            </a:outerShdw>
          </a:effectLst>
        </p:spPr>
      </p:pic>
      <p:sp>
        <p:nvSpPr>
          <p:cNvPr id="112" name="Google Shape;112;p18"/>
          <p:cNvSpPr/>
          <p:nvPr/>
        </p:nvSpPr>
        <p:spPr>
          <a:xfrm>
            <a:off x="4670850" y="2645675"/>
            <a:ext cx="1936800" cy="719700"/>
          </a:xfrm>
          <a:prstGeom prst="roundRect">
            <a:avLst>
              <a:gd fmla="val 15705"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txBox="1"/>
          <p:nvPr/>
        </p:nvSpPr>
        <p:spPr>
          <a:xfrm>
            <a:off x="4515900" y="1720075"/>
            <a:ext cx="2731800" cy="3387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000">
                <a:solidFill>
                  <a:srgbClr val="6AA84F"/>
                </a:solidFill>
              </a:rPr>
              <a:t>アップロードのステップ</a:t>
            </a:r>
            <a:r>
              <a:rPr b="1" lang="ja" sz="1000">
                <a:solidFill>
                  <a:srgbClr val="6AA84F"/>
                </a:solidFill>
              </a:rPr>
              <a:t>③（メール設定）</a:t>
            </a:r>
            <a:endParaRPr b="1" sz="1000">
              <a:solidFill>
                <a:srgbClr val="6AA84F"/>
              </a:solidFill>
            </a:endParaRPr>
          </a:p>
        </p:txBody>
      </p:sp>
      <p:sp>
        <p:nvSpPr>
          <p:cNvPr id="114" name="Google Shape;114;p18"/>
          <p:cNvSpPr txBox="1"/>
          <p:nvPr/>
        </p:nvSpPr>
        <p:spPr>
          <a:xfrm>
            <a:off x="4899950" y="3425575"/>
            <a:ext cx="3334500" cy="6156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アップロード時にメール通知先の設定が可能となりました</a:t>
            </a:r>
            <a:endParaRPr b="1">
              <a:solidFill>
                <a:srgbClr val="6AA84F"/>
              </a:solidFill>
            </a:endParaRPr>
          </a:p>
        </p:txBody>
      </p:sp>
      <p:sp>
        <p:nvSpPr>
          <p:cNvPr id="115" name="Google Shape;115;p18"/>
          <p:cNvSpPr txBox="1"/>
          <p:nvPr/>
        </p:nvSpPr>
        <p:spPr>
          <a:xfrm>
            <a:off x="6214724" y="1414200"/>
            <a:ext cx="856500" cy="4617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800">
                <a:solidFill>
                  <a:srgbClr val="FF0000"/>
                </a:solidFill>
              </a:rPr>
              <a:t>After</a:t>
            </a:r>
            <a:endParaRPr b="1" sz="1800">
              <a:solidFill>
                <a:srgbClr val="FF0000"/>
              </a:solidFill>
            </a:endParaRPr>
          </a:p>
        </p:txBody>
      </p:sp>
      <p:sp>
        <p:nvSpPr>
          <p:cNvPr id="116" name="Google Shape;116;p18"/>
          <p:cNvSpPr txBox="1"/>
          <p:nvPr/>
        </p:nvSpPr>
        <p:spPr>
          <a:xfrm>
            <a:off x="694912" y="2094850"/>
            <a:ext cx="3496200" cy="3693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200">
                <a:solidFill>
                  <a:srgbClr val="6AA84F"/>
                </a:solidFill>
              </a:rPr>
              <a:t>アップロードのみのステップだった・・・</a:t>
            </a:r>
            <a:endParaRPr b="1" sz="1200">
              <a:solidFill>
                <a:srgbClr val="6AA84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2007138" y="1646437"/>
            <a:ext cx="5129724" cy="1461000"/>
          </a:xfrm>
          <a:prstGeom prst="rect">
            <a:avLst/>
          </a:prstGeom>
          <a:noFill/>
          <a:ln>
            <a:noFill/>
          </a:ln>
          <a:effectLst>
            <a:outerShdw blurRad="57150" rotWithShape="0" algn="bl" dir="5400000" dist="19050">
              <a:srgbClr val="000000">
                <a:alpha val="50000"/>
              </a:srgbClr>
            </a:outerShdw>
          </a:effectLst>
        </p:spPr>
      </p:pic>
      <p:cxnSp>
        <p:nvCxnSpPr>
          <p:cNvPr id="122" name="Google Shape;122;p19"/>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123" name="Google Shape;123;p19"/>
          <p:cNvSpPr txBox="1"/>
          <p:nvPr>
            <p:ph idx="4294967295" type="title"/>
          </p:nvPr>
        </p:nvSpPr>
        <p:spPr>
          <a:xfrm>
            <a:off x="311700" y="910725"/>
            <a:ext cx="8520600" cy="642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400"/>
              <a:t>従来は招集通知・議事録確認メール後にユーザー（役員）側は会議が見えていましたが、</a:t>
            </a:r>
            <a:endParaRPr sz="1400"/>
          </a:p>
          <a:p>
            <a:pPr indent="0" lvl="0" marL="0" rtl="0" algn="l">
              <a:spcBef>
                <a:spcPts val="0"/>
              </a:spcBef>
              <a:spcAft>
                <a:spcPts val="0"/>
              </a:spcAft>
              <a:buNone/>
            </a:pPr>
            <a:r>
              <a:rPr lang="ja" sz="1400"/>
              <a:t>今回のアップデートで</a:t>
            </a:r>
            <a:r>
              <a:rPr b="1" lang="ja" sz="1400"/>
              <a:t>資料アップロードの閲覧権限付与のタイミングで会議が見られるように</a:t>
            </a:r>
            <a:r>
              <a:rPr lang="ja" sz="1400"/>
              <a:t>なりました。</a:t>
            </a:r>
            <a:endParaRPr sz="1600"/>
          </a:p>
        </p:txBody>
      </p:sp>
      <p:sp>
        <p:nvSpPr>
          <p:cNvPr id="124" name="Google Shape;124;p19"/>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（補足）資料閲覧の権限付与後にユーザー</a:t>
            </a:r>
            <a:r>
              <a:rPr lang="ja" sz="2020"/>
              <a:t>側の会議資料閲覧が可能です</a:t>
            </a:r>
            <a:endParaRPr sz="2020"/>
          </a:p>
        </p:txBody>
      </p:sp>
      <p:sp>
        <p:nvSpPr>
          <p:cNvPr id="125" name="Google Shape;125;p19"/>
          <p:cNvSpPr/>
          <p:nvPr/>
        </p:nvSpPr>
        <p:spPr>
          <a:xfrm>
            <a:off x="6156800" y="2374525"/>
            <a:ext cx="382200" cy="732900"/>
          </a:xfrm>
          <a:prstGeom prst="roundRect">
            <a:avLst>
              <a:gd fmla="val 15705"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txBox="1"/>
          <p:nvPr/>
        </p:nvSpPr>
        <p:spPr>
          <a:xfrm>
            <a:off x="243325" y="4103500"/>
            <a:ext cx="4439700" cy="6465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000">
                <a:solidFill>
                  <a:srgbClr val="6AA84F"/>
                </a:solidFill>
              </a:rPr>
              <a:t>資料アップロード時に</a:t>
            </a:r>
            <a:r>
              <a:rPr b="1" lang="ja" sz="1000">
                <a:solidFill>
                  <a:srgbClr val="6AA84F"/>
                </a:solidFill>
              </a:rPr>
              <a:t>「②閲覧権限の設定」で☑を入れたユーザーは、アップロード完了後に会議が見えるようになる</a:t>
            </a:r>
            <a:br>
              <a:rPr b="1" lang="ja" sz="1000">
                <a:solidFill>
                  <a:srgbClr val="6AA84F"/>
                </a:solidFill>
              </a:rPr>
            </a:br>
            <a:r>
              <a:rPr b="1" lang="ja" sz="1000">
                <a:solidFill>
                  <a:srgbClr val="6AA84F"/>
                </a:solidFill>
              </a:rPr>
              <a:t>（なお、資料の項目にある「閲覧」をクリックすると資料が確認できる）</a:t>
            </a:r>
            <a:endParaRPr b="1" sz="1000">
              <a:solidFill>
                <a:srgbClr val="6AA84F"/>
              </a:solidFill>
            </a:endParaRPr>
          </a:p>
        </p:txBody>
      </p:sp>
      <p:pic>
        <p:nvPicPr>
          <p:cNvPr id="127" name="Google Shape;127;p19"/>
          <p:cNvPicPr preferRelativeResize="0"/>
          <p:nvPr/>
        </p:nvPicPr>
        <p:blipFill>
          <a:blip r:embed="rId4">
            <a:alphaModFix/>
          </a:blip>
          <a:stretch>
            <a:fillRect/>
          </a:stretch>
        </p:blipFill>
        <p:spPr>
          <a:xfrm>
            <a:off x="219638" y="3590422"/>
            <a:ext cx="4254674" cy="572700"/>
          </a:xfrm>
          <a:prstGeom prst="rect">
            <a:avLst/>
          </a:prstGeom>
          <a:noFill/>
          <a:ln>
            <a:noFill/>
          </a:ln>
          <a:effectLst>
            <a:outerShdw blurRad="57150" rotWithShape="0" algn="bl" dir="5400000" dist="19050">
              <a:srgbClr val="000000">
                <a:alpha val="50000"/>
              </a:srgbClr>
            </a:outerShdw>
          </a:effectLst>
        </p:spPr>
      </p:pic>
      <p:pic>
        <p:nvPicPr>
          <p:cNvPr id="128" name="Google Shape;128;p19"/>
          <p:cNvPicPr preferRelativeResize="0"/>
          <p:nvPr/>
        </p:nvPicPr>
        <p:blipFill>
          <a:blip r:embed="rId5">
            <a:alphaModFix/>
          </a:blip>
          <a:stretch>
            <a:fillRect/>
          </a:stretch>
        </p:blipFill>
        <p:spPr>
          <a:xfrm>
            <a:off x="4714050" y="3617369"/>
            <a:ext cx="4213552" cy="539375"/>
          </a:xfrm>
          <a:prstGeom prst="rect">
            <a:avLst/>
          </a:prstGeom>
          <a:noFill/>
          <a:ln>
            <a:noFill/>
          </a:ln>
          <a:effectLst>
            <a:outerShdw blurRad="57150" rotWithShape="0" algn="bl" dir="5400000" dist="19050">
              <a:srgbClr val="000000">
                <a:alpha val="50000"/>
              </a:srgbClr>
            </a:outerShdw>
          </a:effectLst>
        </p:spPr>
      </p:pic>
      <p:sp>
        <p:nvSpPr>
          <p:cNvPr id="129" name="Google Shape;129;p19"/>
          <p:cNvSpPr/>
          <p:nvPr/>
        </p:nvSpPr>
        <p:spPr>
          <a:xfrm rot="5400000">
            <a:off x="2304325" y="3149108"/>
            <a:ext cx="317700" cy="431100"/>
          </a:xfrm>
          <a:prstGeom prst="rightArrow">
            <a:avLst>
              <a:gd fmla="val 50000" name="adj1"/>
              <a:gd fmla="val 50000"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19"/>
          <p:cNvSpPr/>
          <p:nvPr/>
        </p:nvSpPr>
        <p:spPr>
          <a:xfrm rot="5400000">
            <a:off x="6459441" y="3149085"/>
            <a:ext cx="317700" cy="431100"/>
          </a:xfrm>
          <a:prstGeom prst="rightArrow">
            <a:avLst>
              <a:gd fmla="val 50000" name="adj1"/>
              <a:gd fmla="val 50000" name="adj2"/>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19"/>
          <p:cNvSpPr/>
          <p:nvPr/>
        </p:nvSpPr>
        <p:spPr>
          <a:xfrm>
            <a:off x="4764025" y="3874075"/>
            <a:ext cx="4113600" cy="253500"/>
          </a:xfrm>
          <a:prstGeom prst="roundRect">
            <a:avLst>
              <a:gd fmla="val 15705"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269175" y="3874075"/>
            <a:ext cx="4113600" cy="253500"/>
          </a:xfrm>
          <a:prstGeom prst="roundRect">
            <a:avLst>
              <a:gd fmla="val 15705"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txBox="1"/>
          <p:nvPr/>
        </p:nvSpPr>
        <p:spPr>
          <a:xfrm>
            <a:off x="219650" y="3270563"/>
            <a:ext cx="1167600" cy="3231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900">
                <a:solidFill>
                  <a:srgbClr val="6AA84F"/>
                </a:solidFill>
              </a:rPr>
              <a:t>小川翔</a:t>
            </a:r>
            <a:endParaRPr b="1" sz="900">
              <a:solidFill>
                <a:srgbClr val="6AA84F"/>
              </a:solidFill>
            </a:endParaRPr>
          </a:p>
        </p:txBody>
      </p:sp>
      <p:sp>
        <p:nvSpPr>
          <p:cNvPr id="134" name="Google Shape;134;p19"/>
          <p:cNvSpPr txBox="1"/>
          <p:nvPr/>
        </p:nvSpPr>
        <p:spPr>
          <a:xfrm>
            <a:off x="4670250" y="3270575"/>
            <a:ext cx="998100" cy="3231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900">
                <a:solidFill>
                  <a:srgbClr val="6AA84F"/>
                </a:solidFill>
              </a:rPr>
              <a:t>鈴木一郎</a:t>
            </a:r>
            <a:endParaRPr b="1" sz="900">
              <a:solidFill>
                <a:srgbClr val="6AA84F"/>
              </a:solidFill>
            </a:endParaRPr>
          </a:p>
        </p:txBody>
      </p:sp>
      <p:sp>
        <p:nvSpPr>
          <p:cNvPr id="135" name="Google Shape;135;p19"/>
          <p:cNvSpPr txBox="1"/>
          <p:nvPr/>
        </p:nvSpPr>
        <p:spPr>
          <a:xfrm>
            <a:off x="3899000" y="2477713"/>
            <a:ext cx="2257800" cy="6465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000">
                <a:solidFill>
                  <a:srgbClr val="6AA84F"/>
                </a:solidFill>
              </a:rPr>
              <a:t>＜例＞</a:t>
            </a:r>
            <a:br>
              <a:rPr b="1" lang="ja" sz="1000">
                <a:solidFill>
                  <a:srgbClr val="6AA84F"/>
                </a:solidFill>
              </a:rPr>
            </a:br>
            <a:r>
              <a:rPr b="1" lang="ja" sz="1000">
                <a:solidFill>
                  <a:srgbClr val="6AA84F"/>
                </a:solidFill>
              </a:rPr>
              <a:t>小川翔に閲覧付与☑あり、</a:t>
            </a:r>
            <a:br>
              <a:rPr b="1" lang="ja" sz="1000">
                <a:solidFill>
                  <a:srgbClr val="6AA84F"/>
                </a:solidFill>
              </a:rPr>
            </a:br>
            <a:r>
              <a:rPr b="1" lang="ja" sz="1000">
                <a:solidFill>
                  <a:srgbClr val="6AA84F"/>
                </a:solidFill>
              </a:rPr>
              <a:t>鈴木一郎に閲覧付与☑なしの場合</a:t>
            </a:r>
            <a:endParaRPr b="1" sz="1000">
              <a:solidFill>
                <a:srgbClr val="6AA84F"/>
              </a:solidFill>
            </a:endParaRPr>
          </a:p>
        </p:txBody>
      </p:sp>
      <p:sp>
        <p:nvSpPr>
          <p:cNvPr id="136" name="Google Shape;136;p19"/>
          <p:cNvSpPr txBox="1"/>
          <p:nvPr/>
        </p:nvSpPr>
        <p:spPr>
          <a:xfrm>
            <a:off x="5374350" y="4180450"/>
            <a:ext cx="2487900" cy="3387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sz="1000">
                <a:solidFill>
                  <a:srgbClr val="6AA84F"/>
                </a:solidFill>
              </a:rPr>
              <a:t>閲覧付与☑なしのため、会議が見えない</a:t>
            </a:r>
            <a:endParaRPr b="1" sz="1000">
              <a:solidFill>
                <a:srgbClr val="6AA84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ja"/>
              <a:t>3．カスタム会議でも日英書き起こし・日英翻訳が</a:t>
            </a:r>
            <a:endParaRPr/>
          </a:p>
          <a:p>
            <a:pPr indent="0" lvl="0" marL="0" rtl="0" algn="ctr">
              <a:spcBef>
                <a:spcPts val="0"/>
              </a:spcBef>
              <a:spcAft>
                <a:spcPts val="0"/>
              </a:spcAft>
              <a:buNone/>
            </a:pPr>
            <a:r>
              <a:rPr lang="ja"/>
              <a:t>適用されました</a:t>
            </a:r>
            <a:endParaRPr/>
          </a:p>
        </p:txBody>
      </p:sp>
      <p:cxnSp>
        <p:nvCxnSpPr>
          <p:cNvPr id="142" name="Google Shape;142;p20"/>
          <p:cNvCxnSpPr/>
          <p:nvPr/>
        </p:nvCxnSpPr>
        <p:spPr>
          <a:xfrm>
            <a:off x="311700" y="2968050"/>
            <a:ext cx="8520600" cy="0"/>
          </a:xfrm>
          <a:prstGeom prst="straightConnector1">
            <a:avLst/>
          </a:prstGeom>
          <a:noFill/>
          <a:ln cap="flat" cmpd="sng" w="9525">
            <a:solidFill>
              <a:schemeClr val="dk2"/>
            </a:solidFill>
            <a:prstDash val="solid"/>
            <a:round/>
            <a:headEnd len="med" w="med" type="none"/>
            <a:tailEnd len="med" w="med" type="none"/>
          </a:ln>
        </p:spPr>
      </p:cxnSp>
      <p:sp>
        <p:nvSpPr>
          <p:cNvPr id="143" name="Google Shape;143;p20"/>
          <p:cNvSpPr txBox="1"/>
          <p:nvPr>
            <p:ph idx="4294967295" type="title"/>
          </p:nvPr>
        </p:nvSpPr>
        <p:spPr>
          <a:xfrm>
            <a:off x="425825" y="3192425"/>
            <a:ext cx="8470800" cy="92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ja" sz="1600"/>
              <a:t>任意に作成したカスタム会議にて、日英言語の音声書き起こし、翻訳の機能が実装されました。</a:t>
            </a:r>
            <a:endParaRPr sz="1600"/>
          </a:p>
          <a:p>
            <a:pPr indent="0" lvl="0" marL="0" rtl="0" algn="l">
              <a:spcBef>
                <a:spcPts val="0"/>
              </a:spcBef>
              <a:spcAft>
                <a:spcPts val="0"/>
              </a:spcAft>
              <a:buNone/>
            </a:pPr>
            <a:r>
              <a:rPr lang="ja" sz="1600"/>
              <a:t>これにより取締役会以外の会議体でも英語表記が可能になりました。</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ja" sz="1600"/>
              <a:t>※本機能は有料オプションです。ご利用希望の際は担当までお問い合わせください。</a:t>
            </a:r>
            <a:endParaRPr b="1"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1"/>
          <p:cNvPicPr preferRelativeResize="0"/>
          <p:nvPr/>
        </p:nvPicPr>
        <p:blipFill>
          <a:blip r:embed="rId3">
            <a:alphaModFix/>
          </a:blip>
          <a:stretch>
            <a:fillRect/>
          </a:stretch>
        </p:blipFill>
        <p:spPr>
          <a:xfrm>
            <a:off x="1045250" y="1592275"/>
            <a:ext cx="6756250" cy="3107599"/>
          </a:xfrm>
          <a:prstGeom prst="rect">
            <a:avLst/>
          </a:prstGeom>
          <a:noFill/>
          <a:ln>
            <a:noFill/>
          </a:ln>
          <a:effectLst>
            <a:outerShdw blurRad="57150" rotWithShape="0" algn="bl" dir="5400000" dist="19050">
              <a:srgbClr val="000000">
                <a:alpha val="50000"/>
              </a:srgbClr>
            </a:outerShdw>
          </a:effectLst>
        </p:spPr>
      </p:pic>
      <p:cxnSp>
        <p:nvCxnSpPr>
          <p:cNvPr id="149" name="Google Shape;149;p21"/>
          <p:cNvCxnSpPr/>
          <p:nvPr/>
        </p:nvCxnSpPr>
        <p:spPr>
          <a:xfrm>
            <a:off x="311700" y="834450"/>
            <a:ext cx="8520600" cy="0"/>
          </a:xfrm>
          <a:prstGeom prst="straightConnector1">
            <a:avLst/>
          </a:prstGeom>
          <a:noFill/>
          <a:ln cap="flat" cmpd="sng" w="9525">
            <a:solidFill>
              <a:schemeClr val="dk2"/>
            </a:solidFill>
            <a:prstDash val="solid"/>
            <a:round/>
            <a:headEnd len="med" w="med" type="none"/>
            <a:tailEnd len="med" w="med" type="none"/>
          </a:ln>
        </p:spPr>
      </p:cxnSp>
      <p:sp>
        <p:nvSpPr>
          <p:cNvPr id="150" name="Google Shape;150;p21"/>
          <p:cNvSpPr txBox="1"/>
          <p:nvPr>
            <p:ph idx="4294967295" type="title"/>
          </p:nvPr>
        </p:nvSpPr>
        <p:spPr>
          <a:xfrm>
            <a:off x="311700" y="30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ja" sz="2020"/>
              <a:t>会議の名前や会議の詳細も日英表示が可能</a:t>
            </a:r>
            <a:endParaRPr sz="2020"/>
          </a:p>
        </p:txBody>
      </p:sp>
      <p:sp>
        <p:nvSpPr>
          <p:cNvPr id="151" name="Google Shape;151;p21"/>
          <p:cNvSpPr/>
          <p:nvPr/>
        </p:nvSpPr>
        <p:spPr>
          <a:xfrm>
            <a:off x="2111150" y="4079825"/>
            <a:ext cx="2005800" cy="3333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txBox="1"/>
          <p:nvPr/>
        </p:nvSpPr>
        <p:spPr>
          <a:xfrm>
            <a:off x="6243200" y="2351675"/>
            <a:ext cx="2941800" cy="831300"/>
          </a:xfrm>
          <a:prstGeom prst="rect">
            <a:avLst/>
          </a:prstGeom>
          <a:noFill/>
          <a:ln>
            <a:noFill/>
          </a:ln>
          <a:effectLst>
            <a:outerShdw blurRad="57150" rotWithShape="0" algn="bl" dir="5400000" dist="19050">
              <a:srgbClr val="000000">
                <a:alpha val="25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b="1" lang="ja">
                <a:solidFill>
                  <a:srgbClr val="6AA84F"/>
                </a:solidFill>
              </a:rPr>
              <a:t>日英機能を設定すると会議名や</a:t>
            </a:r>
            <a:endParaRPr b="1">
              <a:solidFill>
                <a:srgbClr val="6AA84F"/>
              </a:solidFill>
            </a:endParaRPr>
          </a:p>
          <a:p>
            <a:pPr indent="0" lvl="0" marL="0" rtl="0" algn="l">
              <a:spcBef>
                <a:spcPts val="0"/>
              </a:spcBef>
              <a:spcAft>
                <a:spcPts val="0"/>
              </a:spcAft>
              <a:buNone/>
            </a:pPr>
            <a:r>
              <a:rPr b="1" lang="ja">
                <a:solidFill>
                  <a:srgbClr val="6AA84F"/>
                </a:solidFill>
              </a:rPr>
              <a:t>開催場所に英語欄が表示され、招集通知や議事録にも反映可能です</a:t>
            </a:r>
            <a:endParaRPr b="1">
              <a:solidFill>
                <a:srgbClr val="6AA84F"/>
              </a:solidFill>
            </a:endParaRPr>
          </a:p>
        </p:txBody>
      </p:sp>
      <p:sp>
        <p:nvSpPr>
          <p:cNvPr id="153" name="Google Shape;153;p21"/>
          <p:cNvSpPr/>
          <p:nvPr/>
        </p:nvSpPr>
        <p:spPr>
          <a:xfrm>
            <a:off x="5122950" y="3253200"/>
            <a:ext cx="1791000" cy="3033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txBox="1"/>
          <p:nvPr>
            <p:ph idx="4294967295" type="title"/>
          </p:nvPr>
        </p:nvSpPr>
        <p:spPr>
          <a:xfrm>
            <a:off x="311700" y="879775"/>
            <a:ext cx="8520600" cy="92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ja" sz="1600"/>
              <a:t>今までは取締役会のみでしたが、今回のアップデートにより、カスタム会議でも英語表示が出来るようになりました。</a:t>
            </a:r>
            <a:endParaRPr sz="1600"/>
          </a:p>
        </p:txBody>
      </p:sp>
      <p:sp>
        <p:nvSpPr>
          <p:cNvPr id="155" name="Google Shape;155;p21"/>
          <p:cNvSpPr/>
          <p:nvPr/>
        </p:nvSpPr>
        <p:spPr>
          <a:xfrm>
            <a:off x="5122950" y="4009600"/>
            <a:ext cx="1791000" cy="303300"/>
          </a:xfrm>
          <a:prstGeom prst="roundRect">
            <a:avLst>
              <a:gd fmla="val 6660"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